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86" r:id="rId7"/>
    <p:sldId id="287" r:id="rId8"/>
    <p:sldId id="288" r:id="rId9"/>
    <p:sldId id="285" r:id="rId10"/>
    <p:sldId id="289" r:id="rId11"/>
    <p:sldId id="290" r:id="rId12"/>
    <p:sldId id="291" r:id="rId13"/>
    <p:sldId id="292" r:id="rId14"/>
  </p:sldIdLst>
  <p:sldSz cx="9004300" cy="6121400"/>
  <p:notesSz cx="9004300" cy="6121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D810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1434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75322" y="1897634"/>
            <a:ext cx="7653655" cy="12854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50645" y="3427984"/>
            <a:ext cx="6303010" cy="1530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Montserrat"/>
                <a:cs typeface="Montserrat"/>
              </a:defRPr>
            </a:lvl1pPr>
          </a:lstStyle>
          <a:p>
            <a:pPr marL="38100">
              <a:lnSpc>
                <a:spcPct val="100000"/>
              </a:lnSpc>
              <a:spcBef>
                <a:spcPts val="235"/>
              </a:spcBef>
            </a:pPr>
            <a:fld id="{81D60167-4931-47E6-BA6A-407CBD079E47}" type="slidenum">
              <a:rPr spc="-25" dirty="0"/>
              <a:t>‹N›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D81056"/>
                </a:solidFill>
                <a:latin typeface="Bebas Neue"/>
                <a:cs typeface="Bebas Neu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Montserrat"/>
                <a:cs typeface="Montserrat"/>
              </a:defRPr>
            </a:lvl1pPr>
          </a:lstStyle>
          <a:p>
            <a:pPr marL="38100">
              <a:lnSpc>
                <a:spcPct val="100000"/>
              </a:lnSpc>
              <a:spcBef>
                <a:spcPts val="235"/>
              </a:spcBef>
            </a:pPr>
            <a:fld id="{81D60167-4931-47E6-BA6A-407CBD079E47}" type="slidenum">
              <a:rPr spc="-25" dirty="0"/>
              <a:t>‹N›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D81056"/>
                </a:solidFill>
                <a:latin typeface="Bebas Neue"/>
                <a:cs typeface="Bebas Neu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0215" y="1407922"/>
            <a:ext cx="3916870" cy="404012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637214" y="1407922"/>
            <a:ext cx="3916870" cy="404012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Montserrat"/>
                <a:cs typeface="Montserrat"/>
              </a:defRPr>
            </a:lvl1pPr>
          </a:lstStyle>
          <a:p>
            <a:pPr marL="38100">
              <a:lnSpc>
                <a:spcPct val="100000"/>
              </a:lnSpc>
              <a:spcBef>
                <a:spcPts val="235"/>
              </a:spcBef>
            </a:pPr>
            <a:fld id="{81D60167-4931-47E6-BA6A-407CBD079E47}" type="slidenum">
              <a:rPr spc="-25" dirty="0"/>
              <a:t>‹N›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D81056"/>
                </a:solidFill>
                <a:latin typeface="Bebas Neue"/>
                <a:cs typeface="Bebas Neu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Montserrat"/>
                <a:cs typeface="Montserrat"/>
              </a:defRPr>
            </a:lvl1pPr>
          </a:lstStyle>
          <a:p>
            <a:pPr marL="38100">
              <a:lnSpc>
                <a:spcPct val="100000"/>
              </a:lnSpc>
              <a:spcBef>
                <a:spcPts val="235"/>
              </a:spcBef>
            </a:pPr>
            <a:fld id="{81D60167-4931-47E6-BA6A-407CBD079E47}" type="slidenum">
              <a:rPr spc="-25" dirty="0"/>
              <a:t>‹N›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Montserrat"/>
                <a:cs typeface="Montserrat"/>
              </a:defRPr>
            </a:lvl1pPr>
          </a:lstStyle>
          <a:p>
            <a:pPr marL="38100">
              <a:lnSpc>
                <a:spcPct val="100000"/>
              </a:lnSpc>
              <a:spcBef>
                <a:spcPts val="235"/>
              </a:spcBef>
            </a:pPr>
            <a:fld id="{81D60167-4931-47E6-BA6A-407CBD079E47}" type="slidenum">
              <a:rPr spc="-25" dirty="0"/>
              <a:t>‹N›</a:t>
            </a:fld>
            <a:endParaRPr spc="-2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7300" y="252053"/>
            <a:ext cx="8309698" cy="482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D81056"/>
                </a:solidFill>
                <a:latin typeface="Bebas Neue"/>
                <a:cs typeface="Bebas Neu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89700" y="1782424"/>
            <a:ext cx="6624899" cy="1671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061462" y="5692902"/>
            <a:ext cx="2881376" cy="3060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0215" y="5692902"/>
            <a:ext cx="2070989" cy="3060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601900" y="5722611"/>
            <a:ext cx="346709" cy="3327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Montserrat"/>
                <a:cs typeface="Montserrat"/>
              </a:defRPr>
            </a:lvl1pPr>
          </a:lstStyle>
          <a:p>
            <a:pPr marL="38100">
              <a:lnSpc>
                <a:spcPct val="100000"/>
              </a:lnSpc>
              <a:spcBef>
                <a:spcPts val="235"/>
              </a:spcBef>
            </a:pPr>
            <a:fld id="{81D60167-4931-47E6-BA6A-407CBD079E47}" type="slidenum">
              <a:rPr spc="-25" dirty="0"/>
              <a:t>‹N›</a:t>
            </a:fld>
            <a:endParaRPr spc="-2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11.ceda.polimi.it/schedaincarico/schedaincarico/controller/scheda_pubblica/SchedaPublic.do?&amp;evn_default=evento&amp;c_classe=829790&amp;lang=IT&amp;polij_device_category=DESKTOP&amp;__pj0=0&amp;__pj1=303950987e70322b59ee6eb876e56d2f" TargetMode="External"/><Relationship Id="rId2" Type="http://schemas.openxmlformats.org/officeDocument/2006/relationships/hyperlink" Target="https://www11.ceda.polimi.it/schedaincarico/schedaincarico/controller/scheda_pubblica/SchedaPublic.do?&amp;evn_default=evento&amp;c_classe=829789&amp;lang=IT&amp;polij_device_category=DESKTOP&amp;__pj0=0&amp;__pj1=1d0e9060804d335eb00c2321538d4b61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11.ceda.polimi.it/schedaincarico/schedaincarico/controller/scheda_pubblica/SchedaPublic.do?&amp;evn_default=evento&amp;c_classe=829793&amp;lang=IT&amp;__pj0=0&amp;__pj1=85ec23ebe7f0f770bd1e5c8355cffa7b" TargetMode="External"/><Relationship Id="rId4" Type="http://schemas.openxmlformats.org/officeDocument/2006/relationships/hyperlink" Target="https://teams.microsoft.com/l/meetup-join/19%3ameeting_ZjhhY2Y3OGMtZDUzOS00Y2YyLWI5YjEtNzRmMTBlMGEzNDBj%40thread.v2/0?context=%7b%22Tid%22%3a%220a17712b-6df3-425d-808e-309df28a5eeb%22%2c%22Oid%22%3a%224dbb373f-fb7a-4c7f-b26c-c0d5fe238d92%22%7d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11.ceda.polimi.it/schedaincarico/schedaincarico/controller/scheda_pubblica/SchedaPublic.do?&amp;evn_default=evento&amp;c_classe=834415&amp;lang=IT&amp;__pj0=0&amp;__pj1=2a060ac629403381568f9eacefa39278" TargetMode="External"/><Relationship Id="rId3" Type="http://schemas.openxmlformats.org/officeDocument/2006/relationships/hyperlink" Target="https://teams.microsoft.com/l/meetup-join/19%3ameeting_ZjQ1MDQ4NGUtYTVlNS00ZmMyLTliM2YtMGRjNjM3MmVhNzdk%40thread.v2/0?context=%7b%22Tid%22%3a%220a17712b-6df3-425d-808e-309df28a5eeb%22%2c%22Oid%22%3a%224dbb373f-fb7a-4c7f-b26c-c0d5fe238d92%22%7d" TargetMode="External"/><Relationship Id="rId7" Type="http://schemas.openxmlformats.org/officeDocument/2006/relationships/hyperlink" Target="https://www11.ceda.polimi.it/schedaincarico/schedaincarico/controller/scheda_pubblica/SchedaPublic.do?&amp;evn_default=evento&amp;c_classe=829669&amp;lang=IT&amp;__pj0=0&amp;__pj1=84555c816d6765e8615285dc2a17e5d5" TargetMode="External"/><Relationship Id="rId2" Type="http://schemas.openxmlformats.org/officeDocument/2006/relationships/hyperlink" Target="https://www11.ceda.polimi.it/schedaincarico/schedaincarico/controller/scheda_pubblica/SchedaPublic.do?&amp;evn_default=evento&amp;c_classe=829645&amp;lang=IT&amp;__pj0=0&amp;__pj1=ed283b699bf049eef96890f81be9ac2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11.ceda.polimi.it/schedaincarico/schedaincarico/controller/scheda_pubblica/SchedaPublic.do?&amp;evn_default=evento&amp;c_classe=829667&amp;lang=IT&amp;__pj0=0&amp;__pj1=8c662cd2053abbc4fd0b65117c937516" TargetMode="External"/><Relationship Id="rId5" Type="http://schemas.openxmlformats.org/officeDocument/2006/relationships/hyperlink" Target="https://www11.ceda.polimi.it/schedaincarico/schedaincarico/controller/scheda_pubblica/SchedaPublic.do?&amp;evn_default=evento&amp;c_classe=829668&amp;lang=IT&amp;__pj0=0&amp;__pj1=699b1f2f06646d228b229473b47d384e" TargetMode="External"/><Relationship Id="rId4" Type="http://schemas.openxmlformats.org/officeDocument/2006/relationships/hyperlink" Target="https://www11.ceda.polimi.it/schedaincarico/schedaincarico/controller/scheda_pubblica/SchedaPublic.do?&amp;evn_default=evento&amp;c_classe=834408&amp;lang=IT&amp;__pj0=0&amp;__pj1=4b87f8fa542e36b4eff64418ffc548c8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teams.microsoft.com/l/meetup-join/19%3ameeting_ZWFhMmQ0OTctYjE3NS00ZmQ1LWJjNDItNzE1NDY1YTE0NmIx%40thread.v2/0?context=%7b%22Tid%22%3a%220a17712b-6df3-425d-808e-309df28a5eeb%22%2c%22Oid%22%3a%224dbb373f-fb7a-4c7f-b26c-c0d5fe238d92%22%7d" TargetMode="External"/><Relationship Id="rId7" Type="http://schemas.openxmlformats.org/officeDocument/2006/relationships/hyperlink" Target="https://www11.ceda.polimi.it/schedaincarico/schedaincarico/controller/scheda_pubblica/SchedaPublic.do?&amp;evn_default=evento&amp;c_classe=834427&amp;lang=IT&amp;__pj0=0&amp;__pj1=e9493b2180dc104e194519882631220f" TargetMode="External"/><Relationship Id="rId2" Type="http://schemas.openxmlformats.org/officeDocument/2006/relationships/hyperlink" Target="https://www11.ceda.polimi.it/schedaincarico/schedaincarico/controller/scheda_pubblica/SchedaPublic.do?&amp;evn_default=evento&amp;c_classe=834408&amp;lang=IT&amp;__pj0=0&amp;__pj1=4b87f8fa542e36b4eff64418ffc548c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11.ceda.polimi.it/schedaincarico/schedaincarico/controller/scheda_pubblica/SchedaPublic.do?&amp;evn_default=evento&amp;c_classe=834415&amp;lang=IT&amp;__pj0=0&amp;__pj1=2a060ac629403381568f9eacefa39278" TargetMode="External"/><Relationship Id="rId5" Type="http://schemas.openxmlformats.org/officeDocument/2006/relationships/hyperlink" Target="https://www11.ceda.polimi.it/schedaincarico/schedaincarico/controller/scheda_pubblica/SchedaPublic.do?&amp;evn_default=evento&amp;c_classe=834422&amp;lang=IT&amp;__pj0=0&amp;__pj1=851f41c7de2b2a4a7fec422dbc093141" TargetMode="External"/><Relationship Id="rId4" Type="http://schemas.openxmlformats.org/officeDocument/2006/relationships/hyperlink" Target="https://www11.ceda.polimi.it/schedaincarico/schedaincarico/controller/scheda_pubblica/SchedaPublic.do?&amp;evn_default=evento&amp;c_classe=834412&amp;lang=IT&amp;__pj0=0&amp;__pj1=d773738592325f53fe599dccbac95b3e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11.ceda.polimi.it/schedaincarico/schedaincarico/controller/scheda_pubblica/SchedaPublic.do?&amp;evn_default=evento&amp;c_classe=834977&amp;lang=IT&amp;__pj0=0&amp;__pj1=0c1b4f428eba7ac3a54bef0c739bce48" TargetMode="External"/><Relationship Id="rId2" Type="http://schemas.openxmlformats.org/officeDocument/2006/relationships/hyperlink" Target="https://www11.ceda.polimi.it/schedaincarico/schedaincarico/controller/scheda_pubblica/SchedaPublic.do?&amp;evn_default=evento&amp;c_classe=834731&amp;lang=IT&amp;__pj0=0&amp;__pj1=9c4916cbcf927e59f749a569b24bd3a7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11.ceda.polimi.it/schedaincarico/schedaincarico/controller/scheda_pubblica/SchedaPublic.do?&amp;evn_default=evento&amp;c_classe=834683&amp;lang=IT&amp;__pj0=0&amp;__pj1=4f304a719f5df6c94806f6604c5b3bbd" TargetMode="External"/><Relationship Id="rId4" Type="http://schemas.openxmlformats.org/officeDocument/2006/relationships/hyperlink" Target="https://teams.microsoft.com/l/meetup-join/19%3ameeting_MzhhOWVjYWEtMDE1Yy00ZGQzLWIwMmMtMTJhMDUwNjZjYzA0%40thread.v2/0?context=%7b%22Tid%22%3a%220a17712b-6df3-425d-808e-309df28a5eeb%22%2c%22Oid%22%3a%224dbb373f-fb7a-4c7f-b26c-c0d5fe238d92%22%7d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11.ceda.polimi.it/schedaincarico/schedaincarico/controller/scheda_pubblica/SchedaPublic.do?&amp;evn_default=evento&amp;c_classe=834272&amp;lang=IT&amp;__pj0=0&amp;__pj1=c95d47a94500b0872d8b2789c817e2da" TargetMode="External"/><Relationship Id="rId3" Type="http://schemas.openxmlformats.org/officeDocument/2006/relationships/hyperlink" Target="https://www11.ceda.polimi.it/schedaincarico/schedaincarico/controller/scheda_pubblica/SchedaPublic.do?&amp;evn_default=evento&amp;c_classe=834257&amp;lang=IT&amp;polij_device_category=DESKTOP&amp;__pj0=0&amp;__pj1=968b760a2a716125ed2a5bc1eacb0806" TargetMode="External"/><Relationship Id="rId7" Type="http://schemas.openxmlformats.org/officeDocument/2006/relationships/hyperlink" Target="https://teams.microsoft.com/l/meetup-join/19%3ameeting_MGMwMTI0NGUtNjlkMS00YTAzLWI0MTAtYjA3MDc4ZjlmNTY2%40thread.v2/0?context=%7b%22Tid%22%3a%220a17712b-6df3-425d-808e-309df28a5eeb%22%2c%22Oid%22%3a%224dbb373f-fb7a-4c7f-b26c-c0d5fe238d92%22%7d" TargetMode="External"/><Relationship Id="rId2" Type="http://schemas.openxmlformats.org/officeDocument/2006/relationships/hyperlink" Target="https://www11.ceda.polimi.it/schedaincarico/schedaincarico/controller/scheda_pubblica/SchedaPublic.do?&amp;evn_default=evento&amp;c_classe=834256&amp;lang=IT&amp;polij_device_category=DESKTOP&amp;__pj0=0&amp;__pj1=6ecd395051aa5551d1131e8beafe87a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11.ceda.polimi.it/schedaincarico/schedaincarico/controller/scheda_pubblica/SchedaPublic.do?&amp;evn_default=evento&amp;c_classe=834259&amp;lang=IT&amp;polij_device_category=DESKTOP&amp;__pj0=0&amp;__pj1=95ad86b14d58f3869b0fc4956e55938c" TargetMode="External"/><Relationship Id="rId5" Type="http://schemas.openxmlformats.org/officeDocument/2006/relationships/hyperlink" Target="https://www11.ceda.polimi.it/schedaincarico/schedaincarico/controller/scheda_pubblica/SchedaPublic.do?&amp;evn_default=evento&amp;c_classe=834258&amp;lang=IT&amp;polij_device_category=DESKTOP&amp;__pj0=0&amp;__pj1=16e791112bdaec63bf3f4e2686e5b218" TargetMode="External"/><Relationship Id="rId4" Type="http://schemas.openxmlformats.org/officeDocument/2006/relationships/hyperlink" Target="https://teams.microsoft.com/l/meetup-join/19%3ameeting_MzQxZWE4MmMtM2YxOC00ZmJkLTllMWQtZTFjMzdiMTdmYjhi%40thread.v2/0?context=%7b%22Tid%22%3a%220a17712b-6df3-425d-808e-309df28a5eeb%22%2c%22Oid%22%3a%224dbb373f-fb7a-4c7f-b26c-c0d5fe238d92%22%7d" TargetMode="External"/><Relationship Id="rId9" Type="http://schemas.openxmlformats.org/officeDocument/2006/relationships/hyperlink" Target="https://www11.ceda.polimi.it/schedaincarico/schedaincarico/controller/scheda_pubblica/SchedaPublic.do?&amp;evn_default=evento&amp;c_classe=834282&amp;lang=IT&amp;polij_device_category=DESKTOP&amp;__pj0=0&amp;__pj1=92098f7206ee9b4de8487ff5c973e2db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teams.microsoft.com/l/meetup-join/19%3ameeting_MGMyYmNlNTYtOThlMy00YzA1LWEyYjgtNWE1MzViYTA5YWZi%40thread.v2/0?context=%7b%22Tid%22%3a%220a17712b-6df3-425d-808e-309df28a5eeb%22%2c%22Oid%22%3a%224dbb373f-fb7a-4c7f-b26c-c0d5fe238d92%22%7d" TargetMode="External"/><Relationship Id="rId7" Type="http://schemas.openxmlformats.org/officeDocument/2006/relationships/hyperlink" Target="https://www11.ceda.polimi.it/schedaincarico/schedaincarico/controller/scheda_pubblica/SchedaPublic.do?&amp;evn_default=evento&amp;c_classe=829251&amp;lang=IT&amp;__pj0=0&amp;__pj1=8e1bca767574407b8be22038cf1bc218" TargetMode="External"/><Relationship Id="rId2" Type="http://schemas.openxmlformats.org/officeDocument/2006/relationships/hyperlink" Target="https://www11.ceda.polimi.it/schedaincarico/schedaincarico/controller/scheda_pubblica/SchedaPublic.do?&amp;evn_default=evento&amp;c_classe=829252&amp;lang=IT&amp;__pj0=0&amp;__pj1=d9abb72fcf1a991912c35f269f20851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11.ceda.polimi.it/schedaincarico/schedaincarico/controller/scheda_pubblica/SchedaPublic.do?&amp;evn_default=evento&amp;c_classe=829254&amp;lang=IT&amp;__pj0=0&amp;__pj1=15ae06856eed450d7975a4cefc60cc1d" TargetMode="External"/><Relationship Id="rId5" Type="http://schemas.openxmlformats.org/officeDocument/2006/relationships/hyperlink" Target="https://www11.ceda.polimi.it/schedaincarico/schedaincarico/controller/scheda_pubblica/SchedaPublic.do?&amp;evn_default=evento&amp;c_classe=829261&amp;lang=IT&amp;__pj0=0&amp;__pj1=deec4901a4dea7b411589fa943cca34e" TargetMode="External"/><Relationship Id="rId4" Type="http://schemas.openxmlformats.org/officeDocument/2006/relationships/hyperlink" Target="https://www11.ceda.polimi.it/schedaincarico/schedaincarico/controller/scheda_pubblica/SchedaPublic.do?&amp;evn_default=evento&amp;c_classe=829253&amp;lang=IT&amp;__pj0=0&amp;__pj1=cfbb9841c214d0fc4b0a7366523ab901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teams.microsoft.com/l/meetup-join/19%3ameeting_MGU4MDExZmItYWRjNi00ZThmLTgwNmQtOGFkNGZiMDAyYzY5%40thread.v2/0?context=%7b%22Tid%22%3a%220a17712b-6df3-425d-808e-309df28a5eeb%22%2c%22Oid%22%3a%224dbb373f-fb7a-4c7f-b26c-c0d5fe238d92%22%7d" TargetMode="External"/><Relationship Id="rId7" Type="http://schemas.openxmlformats.org/officeDocument/2006/relationships/hyperlink" Target="https://www11.ceda.polimi.it/schedaincarico/schedaincarico/controller/scheda_pubblica/SchedaPublic.do?&amp;evn_default=evento&amp;c_classe=829298&amp;lang=IT&amp;__pj0=0&amp;__pj1=04181ee5ec480e2eb3f3b6133473cb66" TargetMode="External"/><Relationship Id="rId2" Type="http://schemas.openxmlformats.org/officeDocument/2006/relationships/hyperlink" Target="https://www11.ceda.polimi.it/schedaincarico/schedaincarico/controller/scheda_pubblica/SchedaPublic.do?&amp;evn_default=evento&amp;c_classe=829296&amp;lang=IT&amp;__pj0=0&amp;__pj1=2443bf949e3df1408794c80741cf844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11.ceda.polimi.it/schedaincarico/schedaincarico/controller/scheda_pubblica/SchedaPublic.do?&amp;evn_default=evento&amp;c_classe=829302&amp;lang=IT&amp;__pj0=0&amp;__pj1=446465e7fca10dbe635aac5b5b9d9569" TargetMode="External"/><Relationship Id="rId5" Type="http://schemas.openxmlformats.org/officeDocument/2006/relationships/hyperlink" Target="https://www11.ceda.polimi.it/schedaincarico/schedaincarico/controller/scheda_pubblica/SchedaPublic.do?&amp;evn_default=evento&amp;c_classe=829291&amp;lang=IT&amp;__pj0=0&amp;__pj1=7bbdec903663e560c9dc392f772bcda8" TargetMode="External"/><Relationship Id="rId4" Type="http://schemas.openxmlformats.org/officeDocument/2006/relationships/hyperlink" Target="https://www11.ceda.polimi.it/schedaincarico/schedaincarico/controller/scheda_pubblica/SchedaPublic.do?&amp;evn_default=evento&amp;c_classe=829297&amp;lang=IT&amp;__pj0=0&amp;__pj1=6f1bbcb7538cff2983610c2a25d9068a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11.ceda.polimi.it/schedaincarico/schedaincarico/controller/scheda_pubblica/SchedaPublic.do?&amp;evn_default=evento&amp;c_classe=834557&amp;lang=IT&amp;__pj0=0&amp;__pj1=287a821b666519dbd8307cab4e103a24" TargetMode="External"/><Relationship Id="rId3" Type="http://schemas.openxmlformats.org/officeDocument/2006/relationships/hyperlink" Target="https://www11.ceda.polimi.it/schedaincarico/schedaincarico/controller/scheda_pubblica/SchedaPublic.do?&amp;evn_default=evento&amp;c_classe=829726&amp;lang=IT&amp;__pj0=0&amp;__pj1=4367f9e6563ed2b2134752c93cc5a728" TargetMode="External"/><Relationship Id="rId7" Type="http://schemas.openxmlformats.org/officeDocument/2006/relationships/hyperlink" Target="https://teams.microsoft.com/l/meetup-join/19%3ameeting_MmNmYmJlNTAtZDFmZC00YWQxLWI2ZjUtN2Q5NWU3ZjZlODZi%40thread.v2/0?context=%7b%22Tid%22%3a%220a17712b-6df3-425d-808e-309df28a5eeb%22%2c%22Oid%22%3a%224dbb373f-fb7a-4c7f-b26c-c0d5fe238d92%22%7d" TargetMode="External"/><Relationship Id="rId2" Type="http://schemas.openxmlformats.org/officeDocument/2006/relationships/hyperlink" Target="https://www11.ceda.polimi.it/schedaincarico/schedaincarico/controller/scheda_pubblica/SchedaPublic.do?&amp;evn_default=evento&amp;c_classe=829725&amp;lang=IT&amp;__pj0=0&amp;__pj1=9a56c556bbebb6f0004b8dcc552fcc2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11.ceda.polimi.it/schedaincarico/schedaincarico/controller/scheda_pubblica/SchedaPublic.do?&amp;evn_default=evento&amp;c_classe=834556&amp;lang=IT&amp;__pj0=0&amp;__pj1=f6336c0296884d1001b0674009be7975" TargetMode="External"/><Relationship Id="rId5" Type="http://schemas.openxmlformats.org/officeDocument/2006/relationships/hyperlink" Target="https://www11.ceda.polimi.it/schedaincarico/schedaincarico/controller/scheda_pubblica/SchedaPublic.do?&amp;evn_default=evento&amp;c_classe=829238&amp;lang=IT&amp;__pj0=0&amp;__pj1=a63811b19a3cee3982d1c232e55dd186" TargetMode="External"/><Relationship Id="rId10" Type="http://schemas.openxmlformats.org/officeDocument/2006/relationships/hyperlink" Target="https://teams.microsoft.com/l/meetup-join/19%3ameeting_MGNmMWY4ODEtMWM1Zi00ZWQ3LWEzNGItOGJhMzQzOGQxMWYy%40thread.v2/0?context=%7b%22Tid%22%3a%220a17712b-6df3-425d-808e-309df28a5eeb%22%2c%22Oid%22%3a%224dbb373f-fb7a-4c7f-b26c-c0d5fe238d92%22%7d" TargetMode="External"/><Relationship Id="rId4" Type="http://schemas.openxmlformats.org/officeDocument/2006/relationships/hyperlink" Target="https://www11.ceda.polimi.it/schedaincarico/schedaincarico/controller/scheda_pubblica/SchedaPublic.do?&amp;evn_default=evento&amp;c_classe=829727&amp;lang=IT&amp;__pj0=0&amp;__pj1=d76a6d84f13720042dfe4b2ec038e855" TargetMode="External"/><Relationship Id="rId9" Type="http://schemas.openxmlformats.org/officeDocument/2006/relationships/hyperlink" Target="https://www11.ceda.polimi.it/schedaincarico/schedaincarico/controller/scheda_pubblica/SchedaPublic.do?&amp;evn_default=evento&amp;c_classe=834558&amp;lang=IT&amp;__pj0=0&amp;__pj1=576b8e85a12d34071c06fc8aca7f8baf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40000" y="5735311"/>
            <a:ext cx="90170" cy="30734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1800" b="1" dirty="0">
                <a:latin typeface="Montserrat"/>
                <a:cs typeface="Montserrat"/>
              </a:rPr>
              <a:t>1</a:t>
            </a:r>
            <a:endParaRPr sz="1800">
              <a:latin typeface="Montserrat"/>
              <a:cs typeface="Montserrat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9000490" cy="6120130"/>
            <a:chOff x="0" y="0"/>
            <a:chExt cx="9000490" cy="612013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8999994" cy="6120003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763701" y="535965"/>
              <a:ext cx="2125345" cy="565785"/>
            </a:xfrm>
            <a:custGeom>
              <a:avLst/>
              <a:gdLst/>
              <a:ahLst/>
              <a:cxnLst/>
              <a:rect l="l" t="t" r="r" b="b"/>
              <a:pathLst>
                <a:path w="2125345" h="565785">
                  <a:moveTo>
                    <a:pt x="9347" y="564807"/>
                  </a:moveTo>
                  <a:lnTo>
                    <a:pt x="6134" y="532091"/>
                  </a:lnTo>
                  <a:lnTo>
                    <a:pt x="0" y="532663"/>
                  </a:lnTo>
                  <a:lnTo>
                    <a:pt x="3238" y="565404"/>
                  </a:lnTo>
                  <a:lnTo>
                    <a:pt x="9347" y="564807"/>
                  </a:lnTo>
                  <a:close/>
                </a:path>
                <a:path w="2125345" h="565785">
                  <a:moveTo>
                    <a:pt x="26555" y="562457"/>
                  </a:moveTo>
                  <a:lnTo>
                    <a:pt x="21717" y="529945"/>
                  </a:lnTo>
                  <a:lnTo>
                    <a:pt x="15595" y="530834"/>
                  </a:lnTo>
                  <a:lnTo>
                    <a:pt x="20485" y="563372"/>
                  </a:lnTo>
                  <a:lnTo>
                    <a:pt x="26555" y="562457"/>
                  </a:lnTo>
                  <a:close/>
                </a:path>
                <a:path w="2125345" h="565785">
                  <a:moveTo>
                    <a:pt x="43662" y="559333"/>
                  </a:moveTo>
                  <a:lnTo>
                    <a:pt x="37198" y="527075"/>
                  </a:lnTo>
                  <a:lnTo>
                    <a:pt x="31140" y="528294"/>
                  </a:lnTo>
                  <a:lnTo>
                    <a:pt x="37617" y="560539"/>
                  </a:lnTo>
                  <a:lnTo>
                    <a:pt x="43662" y="559333"/>
                  </a:lnTo>
                  <a:close/>
                </a:path>
                <a:path w="2125345" h="565785">
                  <a:moveTo>
                    <a:pt x="338734" y="219608"/>
                  </a:moveTo>
                  <a:lnTo>
                    <a:pt x="305904" y="217436"/>
                  </a:lnTo>
                  <a:lnTo>
                    <a:pt x="305498" y="223596"/>
                  </a:lnTo>
                  <a:lnTo>
                    <a:pt x="338340" y="225755"/>
                  </a:lnTo>
                  <a:lnTo>
                    <a:pt x="338734" y="219608"/>
                  </a:lnTo>
                  <a:close/>
                </a:path>
                <a:path w="2125345" h="565785">
                  <a:moveTo>
                    <a:pt x="338924" y="175679"/>
                  </a:moveTo>
                  <a:lnTo>
                    <a:pt x="338531" y="169532"/>
                  </a:lnTo>
                  <a:lnTo>
                    <a:pt x="305689" y="171665"/>
                  </a:lnTo>
                  <a:lnTo>
                    <a:pt x="306095" y="177812"/>
                  </a:lnTo>
                  <a:lnTo>
                    <a:pt x="338924" y="175679"/>
                  </a:lnTo>
                  <a:close/>
                </a:path>
                <a:path w="2125345" h="565785">
                  <a:moveTo>
                    <a:pt x="339331" y="203708"/>
                  </a:moveTo>
                  <a:lnTo>
                    <a:pt x="306463" y="202565"/>
                  </a:lnTo>
                  <a:lnTo>
                    <a:pt x="306209" y="208711"/>
                  </a:lnTo>
                  <a:lnTo>
                    <a:pt x="339140" y="209854"/>
                  </a:lnTo>
                  <a:lnTo>
                    <a:pt x="339331" y="203708"/>
                  </a:lnTo>
                  <a:close/>
                </a:path>
                <a:path w="2125345" h="565785">
                  <a:moveTo>
                    <a:pt x="339407" y="193014"/>
                  </a:moveTo>
                  <a:lnTo>
                    <a:pt x="339331" y="186855"/>
                  </a:lnTo>
                  <a:lnTo>
                    <a:pt x="306412" y="187375"/>
                  </a:lnTo>
                  <a:lnTo>
                    <a:pt x="306539" y="193522"/>
                  </a:lnTo>
                  <a:lnTo>
                    <a:pt x="339407" y="193014"/>
                  </a:lnTo>
                  <a:close/>
                </a:path>
                <a:path w="2125345" h="565785">
                  <a:moveTo>
                    <a:pt x="562559" y="60109"/>
                  </a:moveTo>
                  <a:lnTo>
                    <a:pt x="557961" y="37846"/>
                  </a:lnTo>
                  <a:lnTo>
                    <a:pt x="555739" y="34607"/>
                  </a:lnTo>
                  <a:lnTo>
                    <a:pt x="545426" y="19558"/>
                  </a:lnTo>
                  <a:lnTo>
                    <a:pt x="529005" y="8585"/>
                  </a:lnTo>
                  <a:lnTo>
                    <a:pt x="529005" y="59842"/>
                  </a:lnTo>
                  <a:lnTo>
                    <a:pt x="526872" y="70548"/>
                  </a:lnTo>
                  <a:lnTo>
                    <a:pt x="521068" y="79133"/>
                  </a:lnTo>
                  <a:lnTo>
                    <a:pt x="512546" y="84836"/>
                  </a:lnTo>
                  <a:lnTo>
                    <a:pt x="502196" y="86906"/>
                  </a:lnTo>
                  <a:lnTo>
                    <a:pt x="472020" y="86906"/>
                  </a:lnTo>
                  <a:lnTo>
                    <a:pt x="472020" y="34607"/>
                  </a:lnTo>
                  <a:lnTo>
                    <a:pt x="502196" y="34607"/>
                  </a:lnTo>
                  <a:lnTo>
                    <a:pt x="512546" y="36537"/>
                  </a:lnTo>
                  <a:lnTo>
                    <a:pt x="521068" y="41859"/>
                  </a:lnTo>
                  <a:lnTo>
                    <a:pt x="526872" y="49860"/>
                  </a:lnTo>
                  <a:lnTo>
                    <a:pt x="529005" y="59842"/>
                  </a:lnTo>
                  <a:lnTo>
                    <a:pt x="529005" y="8585"/>
                  </a:lnTo>
                  <a:lnTo>
                    <a:pt x="526897" y="7162"/>
                  </a:lnTo>
                  <a:lnTo>
                    <a:pt x="504291" y="2603"/>
                  </a:lnTo>
                  <a:lnTo>
                    <a:pt x="440283" y="2603"/>
                  </a:lnTo>
                  <a:lnTo>
                    <a:pt x="438188" y="4940"/>
                  </a:lnTo>
                  <a:lnTo>
                    <a:pt x="438188" y="182397"/>
                  </a:lnTo>
                  <a:lnTo>
                    <a:pt x="440283" y="184734"/>
                  </a:lnTo>
                  <a:lnTo>
                    <a:pt x="469671" y="184734"/>
                  </a:lnTo>
                  <a:lnTo>
                    <a:pt x="472020" y="182397"/>
                  </a:lnTo>
                  <a:lnTo>
                    <a:pt x="472020" y="118656"/>
                  </a:lnTo>
                  <a:lnTo>
                    <a:pt x="504545" y="118656"/>
                  </a:lnTo>
                  <a:lnTo>
                    <a:pt x="526999" y="114046"/>
                  </a:lnTo>
                  <a:lnTo>
                    <a:pt x="545465" y="101485"/>
                  </a:lnTo>
                  <a:lnTo>
                    <a:pt x="555244" y="86906"/>
                  </a:lnTo>
                  <a:lnTo>
                    <a:pt x="557961" y="82867"/>
                  </a:lnTo>
                  <a:lnTo>
                    <a:pt x="562559" y="60109"/>
                  </a:lnTo>
                  <a:close/>
                </a:path>
                <a:path w="2125345" h="565785">
                  <a:moveTo>
                    <a:pt x="579043" y="397040"/>
                  </a:moveTo>
                  <a:lnTo>
                    <a:pt x="578497" y="394512"/>
                  </a:lnTo>
                  <a:lnTo>
                    <a:pt x="563905" y="314744"/>
                  </a:lnTo>
                  <a:lnTo>
                    <a:pt x="556094" y="272097"/>
                  </a:lnTo>
                  <a:lnTo>
                    <a:pt x="555726" y="270649"/>
                  </a:lnTo>
                  <a:lnTo>
                    <a:pt x="554278" y="269367"/>
                  </a:lnTo>
                  <a:lnTo>
                    <a:pt x="548627" y="269367"/>
                  </a:lnTo>
                  <a:lnTo>
                    <a:pt x="547179" y="270281"/>
                  </a:lnTo>
                  <a:lnTo>
                    <a:pt x="546811" y="271386"/>
                  </a:lnTo>
                  <a:lnTo>
                    <a:pt x="508927" y="364464"/>
                  </a:lnTo>
                  <a:lnTo>
                    <a:pt x="508203" y="364464"/>
                  </a:lnTo>
                  <a:lnTo>
                    <a:pt x="487870" y="314744"/>
                  </a:lnTo>
                  <a:lnTo>
                    <a:pt x="470128" y="271386"/>
                  </a:lnTo>
                  <a:lnTo>
                    <a:pt x="469760" y="270281"/>
                  </a:lnTo>
                  <a:lnTo>
                    <a:pt x="468122" y="269367"/>
                  </a:lnTo>
                  <a:lnTo>
                    <a:pt x="462661" y="269367"/>
                  </a:lnTo>
                  <a:lnTo>
                    <a:pt x="461213" y="270649"/>
                  </a:lnTo>
                  <a:lnTo>
                    <a:pt x="460832" y="272097"/>
                  </a:lnTo>
                  <a:lnTo>
                    <a:pt x="438251" y="394512"/>
                  </a:lnTo>
                  <a:lnTo>
                    <a:pt x="437883" y="397040"/>
                  </a:lnTo>
                  <a:lnTo>
                    <a:pt x="439178" y="398691"/>
                  </a:lnTo>
                  <a:lnTo>
                    <a:pt x="455002" y="398691"/>
                  </a:lnTo>
                  <a:lnTo>
                    <a:pt x="456653" y="397408"/>
                  </a:lnTo>
                  <a:lnTo>
                    <a:pt x="456819" y="396151"/>
                  </a:lnTo>
                  <a:lnTo>
                    <a:pt x="469938" y="314744"/>
                  </a:lnTo>
                  <a:lnTo>
                    <a:pt x="470687" y="314744"/>
                  </a:lnTo>
                  <a:lnTo>
                    <a:pt x="503707" y="398691"/>
                  </a:lnTo>
                  <a:lnTo>
                    <a:pt x="503999" y="399605"/>
                  </a:lnTo>
                  <a:lnTo>
                    <a:pt x="505282" y="400532"/>
                  </a:lnTo>
                  <a:lnTo>
                    <a:pt x="511657" y="400532"/>
                  </a:lnTo>
                  <a:lnTo>
                    <a:pt x="512749" y="399605"/>
                  </a:lnTo>
                  <a:lnTo>
                    <a:pt x="513118" y="398513"/>
                  </a:lnTo>
                  <a:lnTo>
                    <a:pt x="526440" y="364464"/>
                  </a:lnTo>
                  <a:lnTo>
                    <a:pt x="545896" y="314744"/>
                  </a:lnTo>
                  <a:lnTo>
                    <a:pt x="546430" y="314744"/>
                  </a:lnTo>
                  <a:lnTo>
                    <a:pt x="559930" y="396151"/>
                  </a:lnTo>
                  <a:lnTo>
                    <a:pt x="560285" y="397408"/>
                  </a:lnTo>
                  <a:lnTo>
                    <a:pt x="561746" y="398691"/>
                  </a:lnTo>
                  <a:lnTo>
                    <a:pt x="577786" y="398691"/>
                  </a:lnTo>
                  <a:lnTo>
                    <a:pt x="579043" y="397040"/>
                  </a:lnTo>
                  <a:close/>
                </a:path>
                <a:path w="2125345" h="565785">
                  <a:moveTo>
                    <a:pt x="624217" y="272834"/>
                  </a:moveTo>
                  <a:lnTo>
                    <a:pt x="622592" y="271208"/>
                  </a:lnTo>
                  <a:lnTo>
                    <a:pt x="606920" y="271208"/>
                  </a:lnTo>
                  <a:lnTo>
                    <a:pt x="605269" y="272834"/>
                  </a:lnTo>
                  <a:lnTo>
                    <a:pt x="605269" y="397040"/>
                  </a:lnTo>
                  <a:lnTo>
                    <a:pt x="606920" y="398691"/>
                  </a:lnTo>
                  <a:lnTo>
                    <a:pt x="622592" y="398691"/>
                  </a:lnTo>
                  <a:lnTo>
                    <a:pt x="624217" y="397040"/>
                  </a:lnTo>
                  <a:lnTo>
                    <a:pt x="624217" y="272834"/>
                  </a:lnTo>
                  <a:close/>
                </a:path>
                <a:path w="2125345" h="565785">
                  <a:moveTo>
                    <a:pt x="731329" y="383413"/>
                  </a:moveTo>
                  <a:lnTo>
                    <a:pt x="729843" y="381762"/>
                  </a:lnTo>
                  <a:lnTo>
                    <a:pt x="678497" y="381762"/>
                  </a:lnTo>
                  <a:lnTo>
                    <a:pt x="678497" y="272834"/>
                  </a:lnTo>
                  <a:lnTo>
                    <a:pt x="676859" y="271208"/>
                  </a:lnTo>
                  <a:lnTo>
                    <a:pt x="661009" y="271208"/>
                  </a:lnTo>
                  <a:lnTo>
                    <a:pt x="659561" y="272834"/>
                  </a:lnTo>
                  <a:lnTo>
                    <a:pt x="659561" y="397040"/>
                  </a:lnTo>
                  <a:lnTo>
                    <a:pt x="661009" y="398691"/>
                  </a:lnTo>
                  <a:lnTo>
                    <a:pt x="729843" y="398691"/>
                  </a:lnTo>
                  <a:lnTo>
                    <a:pt x="731329" y="397040"/>
                  </a:lnTo>
                  <a:lnTo>
                    <a:pt x="731329" y="383413"/>
                  </a:lnTo>
                  <a:close/>
                </a:path>
                <a:path w="2125345" h="565785">
                  <a:moveTo>
                    <a:pt x="769429" y="93929"/>
                  </a:moveTo>
                  <a:lnTo>
                    <a:pt x="762114" y="57302"/>
                  </a:lnTo>
                  <a:lnTo>
                    <a:pt x="746391" y="33832"/>
                  </a:lnTo>
                  <a:lnTo>
                    <a:pt x="742111" y="27457"/>
                  </a:lnTo>
                  <a:lnTo>
                    <a:pt x="735609" y="23075"/>
                  </a:lnTo>
                  <a:lnTo>
                    <a:pt x="735609" y="93929"/>
                  </a:lnTo>
                  <a:lnTo>
                    <a:pt x="730872" y="117081"/>
                  </a:lnTo>
                  <a:lnTo>
                    <a:pt x="717981" y="136017"/>
                  </a:lnTo>
                  <a:lnTo>
                    <a:pt x="698944" y="148805"/>
                  </a:lnTo>
                  <a:lnTo>
                    <a:pt x="675754" y="153504"/>
                  </a:lnTo>
                  <a:lnTo>
                    <a:pt x="652627" y="148805"/>
                  </a:lnTo>
                  <a:lnTo>
                    <a:pt x="633679" y="136017"/>
                  </a:lnTo>
                  <a:lnTo>
                    <a:pt x="620877" y="117081"/>
                  </a:lnTo>
                  <a:lnTo>
                    <a:pt x="616178" y="93929"/>
                  </a:lnTo>
                  <a:lnTo>
                    <a:pt x="620877" y="70713"/>
                  </a:lnTo>
                  <a:lnTo>
                    <a:pt x="633679" y="51587"/>
                  </a:lnTo>
                  <a:lnTo>
                    <a:pt x="652627" y="38620"/>
                  </a:lnTo>
                  <a:lnTo>
                    <a:pt x="675754" y="33832"/>
                  </a:lnTo>
                  <a:lnTo>
                    <a:pt x="698944" y="38620"/>
                  </a:lnTo>
                  <a:lnTo>
                    <a:pt x="717981" y="51587"/>
                  </a:lnTo>
                  <a:lnTo>
                    <a:pt x="730872" y="70713"/>
                  </a:lnTo>
                  <a:lnTo>
                    <a:pt x="735609" y="93929"/>
                  </a:lnTo>
                  <a:lnTo>
                    <a:pt x="735609" y="23075"/>
                  </a:lnTo>
                  <a:lnTo>
                    <a:pt x="712355" y="7366"/>
                  </a:lnTo>
                  <a:lnTo>
                    <a:pt x="675754" y="0"/>
                  </a:lnTo>
                  <a:lnTo>
                    <a:pt x="639203" y="7366"/>
                  </a:lnTo>
                  <a:lnTo>
                    <a:pt x="609536" y="27457"/>
                  </a:lnTo>
                  <a:lnTo>
                    <a:pt x="589622" y="57302"/>
                  </a:lnTo>
                  <a:lnTo>
                    <a:pt x="582345" y="93929"/>
                  </a:lnTo>
                  <a:lnTo>
                    <a:pt x="589622" y="130479"/>
                  </a:lnTo>
                  <a:lnTo>
                    <a:pt x="609536" y="160159"/>
                  </a:lnTo>
                  <a:lnTo>
                    <a:pt x="639203" y="180060"/>
                  </a:lnTo>
                  <a:lnTo>
                    <a:pt x="675754" y="187337"/>
                  </a:lnTo>
                  <a:lnTo>
                    <a:pt x="712355" y="180060"/>
                  </a:lnTo>
                  <a:lnTo>
                    <a:pt x="742111" y="160159"/>
                  </a:lnTo>
                  <a:lnTo>
                    <a:pt x="746594" y="153504"/>
                  </a:lnTo>
                  <a:lnTo>
                    <a:pt x="762114" y="130479"/>
                  </a:lnTo>
                  <a:lnTo>
                    <a:pt x="769429" y="93929"/>
                  </a:lnTo>
                  <a:close/>
                </a:path>
                <a:path w="2125345" h="565785">
                  <a:moveTo>
                    <a:pt x="863003" y="396328"/>
                  </a:moveTo>
                  <a:lnTo>
                    <a:pt x="861898" y="393966"/>
                  </a:lnTo>
                  <a:lnTo>
                    <a:pt x="851496" y="371005"/>
                  </a:lnTo>
                  <a:lnTo>
                    <a:pt x="844410" y="355358"/>
                  </a:lnTo>
                  <a:lnTo>
                    <a:pt x="824928" y="312381"/>
                  </a:lnTo>
                  <a:lnTo>
                    <a:pt x="824928" y="355358"/>
                  </a:lnTo>
                  <a:lnTo>
                    <a:pt x="779399" y="355358"/>
                  </a:lnTo>
                  <a:lnTo>
                    <a:pt x="801624" y="305447"/>
                  </a:lnTo>
                  <a:lnTo>
                    <a:pt x="802538" y="305447"/>
                  </a:lnTo>
                  <a:lnTo>
                    <a:pt x="824928" y="355358"/>
                  </a:lnTo>
                  <a:lnTo>
                    <a:pt x="824928" y="312381"/>
                  </a:lnTo>
                  <a:lnTo>
                    <a:pt x="821791" y="305447"/>
                  </a:lnTo>
                  <a:lnTo>
                    <a:pt x="806348" y="271386"/>
                  </a:lnTo>
                  <a:lnTo>
                    <a:pt x="805802" y="270281"/>
                  </a:lnTo>
                  <a:lnTo>
                    <a:pt x="804164" y="269367"/>
                  </a:lnTo>
                  <a:lnTo>
                    <a:pt x="800531" y="269367"/>
                  </a:lnTo>
                  <a:lnTo>
                    <a:pt x="798893" y="270281"/>
                  </a:lnTo>
                  <a:lnTo>
                    <a:pt x="798334" y="271386"/>
                  </a:lnTo>
                  <a:lnTo>
                    <a:pt x="742429" y="393966"/>
                  </a:lnTo>
                  <a:lnTo>
                    <a:pt x="741324" y="396328"/>
                  </a:lnTo>
                  <a:lnTo>
                    <a:pt x="742784" y="398691"/>
                  </a:lnTo>
                  <a:lnTo>
                    <a:pt x="759180" y="398691"/>
                  </a:lnTo>
                  <a:lnTo>
                    <a:pt x="760628" y="397243"/>
                  </a:lnTo>
                  <a:lnTo>
                    <a:pt x="763943" y="389712"/>
                  </a:lnTo>
                  <a:lnTo>
                    <a:pt x="769531" y="377278"/>
                  </a:lnTo>
                  <a:lnTo>
                    <a:pt x="772287" y="371005"/>
                  </a:lnTo>
                  <a:lnTo>
                    <a:pt x="831862" y="371005"/>
                  </a:lnTo>
                  <a:lnTo>
                    <a:pt x="843140" y="395973"/>
                  </a:lnTo>
                  <a:lnTo>
                    <a:pt x="843889" y="397586"/>
                  </a:lnTo>
                  <a:lnTo>
                    <a:pt x="845159" y="398691"/>
                  </a:lnTo>
                  <a:lnTo>
                    <a:pt x="861529" y="398691"/>
                  </a:lnTo>
                  <a:lnTo>
                    <a:pt x="863003" y="396328"/>
                  </a:lnTo>
                  <a:close/>
                </a:path>
                <a:path w="2125345" h="565785">
                  <a:moveTo>
                    <a:pt x="901852" y="155854"/>
                  </a:moveTo>
                  <a:lnTo>
                    <a:pt x="899782" y="153504"/>
                  </a:lnTo>
                  <a:lnTo>
                    <a:pt x="830567" y="153504"/>
                  </a:lnTo>
                  <a:lnTo>
                    <a:pt x="830567" y="4940"/>
                  </a:lnTo>
                  <a:lnTo>
                    <a:pt x="828217" y="2603"/>
                  </a:lnTo>
                  <a:lnTo>
                    <a:pt x="798817" y="2603"/>
                  </a:lnTo>
                  <a:lnTo>
                    <a:pt x="796734" y="4940"/>
                  </a:lnTo>
                  <a:lnTo>
                    <a:pt x="796734" y="182397"/>
                  </a:lnTo>
                  <a:lnTo>
                    <a:pt x="798817" y="184734"/>
                  </a:lnTo>
                  <a:lnTo>
                    <a:pt x="899782" y="184734"/>
                  </a:lnTo>
                  <a:lnTo>
                    <a:pt x="901852" y="182397"/>
                  </a:lnTo>
                  <a:lnTo>
                    <a:pt x="901852" y="155854"/>
                  </a:lnTo>
                  <a:close/>
                </a:path>
                <a:path w="2125345" h="565785">
                  <a:moveTo>
                    <a:pt x="970026" y="4940"/>
                  </a:moveTo>
                  <a:lnTo>
                    <a:pt x="967676" y="2603"/>
                  </a:lnTo>
                  <a:lnTo>
                    <a:pt x="938288" y="2603"/>
                  </a:lnTo>
                  <a:lnTo>
                    <a:pt x="935951" y="4940"/>
                  </a:lnTo>
                  <a:lnTo>
                    <a:pt x="935951" y="182397"/>
                  </a:lnTo>
                  <a:lnTo>
                    <a:pt x="938288" y="184734"/>
                  </a:lnTo>
                  <a:lnTo>
                    <a:pt x="967676" y="184734"/>
                  </a:lnTo>
                  <a:lnTo>
                    <a:pt x="970026" y="182397"/>
                  </a:lnTo>
                  <a:lnTo>
                    <a:pt x="970026" y="4940"/>
                  </a:lnTo>
                  <a:close/>
                </a:path>
                <a:path w="2125345" h="565785">
                  <a:moveTo>
                    <a:pt x="985926" y="272834"/>
                  </a:moveTo>
                  <a:lnTo>
                    <a:pt x="984300" y="271208"/>
                  </a:lnTo>
                  <a:lnTo>
                    <a:pt x="968806" y="271208"/>
                  </a:lnTo>
                  <a:lnTo>
                    <a:pt x="967359" y="272834"/>
                  </a:lnTo>
                  <a:lnTo>
                    <a:pt x="967359" y="360819"/>
                  </a:lnTo>
                  <a:lnTo>
                    <a:pt x="967181" y="360819"/>
                  </a:lnTo>
                  <a:lnTo>
                    <a:pt x="920254" y="306527"/>
                  </a:lnTo>
                  <a:lnTo>
                    <a:pt x="888123" y="269367"/>
                  </a:lnTo>
                  <a:lnTo>
                    <a:pt x="881761" y="269367"/>
                  </a:lnTo>
                  <a:lnTo>
                    <a:pt x="880110" y="270827"/>
                  </a:lnTo>
                  <a:lnTo>
                    <a:pt x="880110" y="397040"/>
                  </a:lnTo>
                  <a:lnTo>
                    <a:pt x="881761" y="398691"/>
                  </a:lnTo>
                  <a:lnTo>
                    <a:pt x="897039" y="398691"/>
                  </a:lnTo>
                  <a:lnTo>
                    <a:pt x="898499" y="397040"/>
                  </a:lnTo>
                  <a:lnTo>
                    <a:pt x="898499" y="306527"/>
                  </a:lnTo>
                  <a:lnTo>
                    <a:pt x="898677" y="306527"/>
                  </a:lnTo>
                  <a:lnTo>
                    <a:pt x="977734" y="400532"/>
                  </a:lnTo>
                  <a:lnTo>
                    <a:pt x="984300" y="400532"/>
                  </a:lnTo>
                  <a:lnTo>
                    <a:pt x="985926" y="399059"/>
                  </a:lnTo>
                  <a:lnTo>
                    <a:pt x="985926" y="360819"/>
                  </a:lnTo>
                  <a:lnTo>
                    <a:pt x="985926" y="272834"/>
                  </a:lnTo>
                  <a:close/>
                </a:path>
                <a:path w="2125345" h="565785">
                  <a:moveTo>
                    <a:pt x="1126413" y="4940"/>
                  </a:moveTo>
                  <a:lnTo>
                    <a:pt x="1124331" y="2603"/>
                  </a:lnTo>
                  <a:lnTo>
                    <a:pt x="1004874" y="2603"/>
                  </a:lnTo>
                  <a:lnTo>
                    <a:pt x="1002804" y="4940"/>
                  </a:lnTo>
                  <a:lnTo>
                    <a:pt x="1002804" y="31483"/>
                  </a:lnTo>
                  <a:lnTo>
                    <a:pt x="1004874" y="33832"/>
                  </a:lnTo>
                  <a:lnTo>
                    <a:pt x="1047546" y="33832"/>
                  </a:lnTo>
                  <a:lnTo>
                    <a:pt x="1047546" y="182397"/>
                  </a:lnTo>
                  <a:lnTo>
                    <a:pt x="1049909" y="184734"/>
                  </a:lnTo>
                  <a:lnTo>
                    <a:pt x="1079296" y="184734"/>
                  </a:lnTo>
                  <a:lnTo>
                    <a:pt x="1081633" y="182397"/>
                  </a:lnTo>
                  <a:lnTo>
                    <a:pt x="1081633" y="33832"/>
                  </a:lnTo>
                  <a:lnTo>
                    <a:pt x="1124331" y="33832"/>
                  </a:lnTo>
                  <a:lnTo>
                    <a:pt x="1126413" y="31483"/>
                  </a:lnTo>
                  <a:lnTo>
                    <a:pt x="1126413" y="4940"/>
                  </a:lnTo>
                  <a:close/>
                </a:path>
                <a:path w="2125345" h="565785">
                  <a:moveTo>
                    <a:pt x="1142949" y="335127"/>
                  </a:moveTo>
                  <a:lnTo>
                    <a:pt x="1137831" y="309486"/>
                  </a:lnTo>
                  <a:lnTo>
                    <a:pt x="1124712" y="289928"/>
                  </a:lnTo>
                  <a:lnTo>
                    <a:pt x="1124712" y="335127"/>
                  </a:lnTo>
                  <a:lnTo>
                    <a:pt x="1120978" y="353491"/>
                  </a:lnTo>
                  <a:lnTo>
                    <a:pt x="1110805" y="368490"/>
                  </a:lnTo>
                  <a:lnTo>
                    <a:pt x="1095756" y="378599"/>
                  </a:lnTo>
                  <a:lnTo>
                    <a:pt x="1077366" y="382308"/>
                  </a:lnTo>
                  <a:lnTo>
                    <a:pt x="1059078" y="378599"/>
                  </a:lnTo>
                  <a:lnTo>
                    <a:pt x="1044079" y="368490"/>
                  </a:lnTo>
                  <a:lnTo>
                    <a:pt x="1033919" y="353491"/>
                  </a:lnTo>
                  <a:lnTo>
                    <a:pt x="1030185" y="335127"/>
                  </a:lnTo>
                  <a:lnTo>
                    <a:pt x="1033919" y="316801"/>
                  </a:lnTo>
                  <a:lnTo>
                    <a:pt x="1044079" y="301675"/>
                  </a:lnTo>
                  <a:lnTo>
                    <a:pt x="1059078" y="291401"/>
                  </a:lnTo>
                  <a:lnTo>
                    <a:pt x="1077366" y="287604"/>
                  </a:lnTo>
                  <a:lnTo>
                    <a:pt x="1095756" y="291401"/>
                  </a:lnTo>
                  <a:lnTo>
                    <a:pt x="1110805" y="301675"/>
                  </a:lnTo>
                  <a:lnTo>
                    <a:pt x="1120978" y="316801"/>
                  </a:lnTo>
                  <a:lnTo>
                    <a:pt x="1124712" y="335127"/>
                  </a:lnTo>
                  <a:lnTo>
                    <a:pt x="1124712" y="289928"/>
                  </a:lnTo>
                  <a:lnTo>
                    <a:pt x="1123823" y="288594"/>
                  </a:lnTo>
                  <a:lnTo>
                    <a:pt x="1122362" y="287604"/>
                  </a:lnTo>
                  <a:lnTo>
                    <a:pt x="1102982" y="274523"/>
                  </a:lnTo>
                  <a:lnTo>
                    <a:pt x="1077366" y="269367"/>
                  </a:lnTo>
                  <a:lnTo>
                    <a:pt x="1051788" y="274523"/>
                  </a:lnTo>
                  <a:lnTo>
                    <a:pt x="1031011" y="288594"/>
                  </a:lnTo>
                  <a:lnTo>
                    <a:pt x="1017079" y="309486"/>
                  </a:lnTo>
                  <a:lnTo>
                    <a:pt x="1011986" y="335127"/>
                  </a:lnTo>
                  <a:lnTo>
                    <a:pt x="1017079" y="360730"/>
                  </a:lnTo>
                  <a:lnTo>
                    <a:pt x="1031011" y="381495"/>
                  </a:lnTo>
                  <a:lnTo>
                    <a:pt x="1051788" y="395439"/>
                  </a:lnTo>
                  <a:lnTo>
                    <a:pt x="1077366" y="400532"/>
                  </a:lnTo>
                  <a:lnTo>
                    <a:pt x="1102982" y="395439"/>
                  </a:lnTo>
                  <a:lnTo>
                    <a:pt x="1122603" y="382308"/>
                  </a:lnTo>
                  <a:lnTo>
                    <a:pt x="1123823" y="381495"/>
                  </a:lnTo>
                  <a:lnTo>
                    <a:pt x="1137831" y="360730"/>
                  </a:lnTo>
                  <a:lnTo>
                    <a:pt x="1142949" y="335127"/>
                  </a:lnTo>
                  <a:close/>
                </a:path>
                <a:path w="2125345" h="565785">
                  <a:moveTo>
                    <a:pt x="1262989" y="385559"/>
                  </a:moveTo>
                  <a:lnTo>
                    <a:pt x="1261516" y="384124"/>
                  </a:lnTo>
                  <a:lnTo>
                    <a:pt x="1239494" y="384124"/>
                  </a:lnTo>
                  <a:lnTo>
                    <a:pt x="1239494" y="302717"/>
                  </a:lnTo>
                  <a:lnTo>
                    <a:pt x="1239494" y="276491"/>
                  </a:lnTo>
                  <a:lnTo>
                    <a:pt x="1238034" y="274853"/>
                  </a:lnTo>
                  <a:lnTo>
                    <a:pt x="1227289" y="274853"/>
                  </a:lnTo>
                  <a:lnTo>
                    <a:pt x="1200162" y="299427"/>
                  </a:lnTo>
                  <a:lnTo>
                    <a:pt x="1199426" y="300151"/>
                  </a:lnTo>
                  <a:lnTo>
                    <a:pt x="1199057" y="301612"/>
                  </a:lnTo>
                  <a:lnTo>
                    <a:pt x="1199603" y="303085"/>
                  </a:lnTo>
                  <a:lnTo>
                    <a:pt x="1201801" y="309448"/>
                  </a:lnTo>
                  <a:lnTo>
                    <a:pt x="1202334" y="311073"/>
                  </a:lnTo>
                  <a:lnTo>
                    <a:pt x="1204175" y="311442"/>
                  </a:lnTo>
                  <a:lnTo>
                    <a:pt x="1205801" y="310730"/>
                  </a:lnTo>
                  <a:lnTo>
                    <a:pt x="1221625" y="302717"/>
                  </a:lnTo>
                  <a:lnTo>
                    <a:pt x="1221625" y="384124"/>
                  </a:lnTo>
                  <a:lnTo>
                    <a:pt x="1194130" y="384124"/>
                  </a:lnTo>
                  <a:lnTo>
                    <a:pt x="1192682" y="385559"/>
                  </a:lnTo>
                  <a:lnTo>
                    <a:pt x="1192682" y="397243"/>
                  </a:lnTo>
                  <a:lnTo>
                    <a:pt x="1194130" y="398691"/>
                  </a:lnTo>
                  <a:lnTo>
                    <a:pt x="1261516" y="398691"/>
                  </a:lnTo>
                  <a:lnTo>
                    <a:pt x="1262989" y="397243"/>
                  </a:lnTo>
                  <a:lnTo>
                    <a:pt x="1262989" y="385559"/>
                  </a:lnTo>
                  <a:close/>
                </a:path>
                <a:path w="2125345" h="565785">
                  <a:moveTo>
                    <a:pt x="1271854" y="4940"/>
                  </a:moveTo>
                  <a:lnTo>
                    <a:pt x="1269758" y="2603"/>
                  </a:lnTo>
                  <a:lnTo>
                    <a:pt x="1158163" y="2603"/>
                  </a:lnTo>
                  <a:lnTo>
                    <a:pt x="1156068" y="4940"/>
                  </a:lnTo>
                  <a:lnTo>
                    <a:pt x="1156068" y="182397"/>
                  </a:lnTo>
                  <a:lnTo>
                    <a:pt x="1158163" y="184734"/>
                  </a:lnTo>
                  <a:lnTo>
                    <a:pt x="1269758" y="184734"/>
                  </a:lnTo>
                  <a:lnTo>
                    <a:pt x="1271854" y="182397"/>
                  </a:lnTo>
                  <a:lnTo>
                    <a:pt x="1271854" y="155854"/>
                  </a:lnTo>
                  <a:lnTo>
                    <a:pt x="1269758" y="153504"/>
                  </a:lnTo>
                  <a:lnTo>
                    <a:pt x="1189875" y="153504"/>
                  </a:lnTo>
                  <a:lnTo>
                    <a:pt x="1189875" y="107962"/>
                  </a:lnTo>
                  <a:lnTo>
                    <a:pt x="1256779" y="107962"/>
                  </a:lnTo>
                  <a:lnTo>
                    <a:pt x="1259103" y="105905"/>
                  </a:lnTo>
                  <a:lnTo>
                    <a:pt x="1259103" y="78841"/>
                  </a:lnTo>
                  <a:lnTo>
                    <a:pt x="1256779" y="76492"/>
                  </a:lnTo>
                  <a:lnTo>
                    <a:pt x="1189875" y="76492"/>
                  </a:lnTo>
                  <a:lnTo>
                    <a:pt x="1189875" y="33832"/>
                  </a:lnTo>
                  <a:lnTo>
                    <a:pt x="1269758" y="33832"/>
                  </a:lnTo>
                  <a:lnTo>
                    <a:pt x="1271854" y="31483"/>
                  </a:lnTo>
                  <a:lnTo>
                    <a:pt x="1271854" y="4940"/>
                  </a:lnTo>
                  <a:close/>
                </a:path>
                <a:path w="2125345" h="565785">
                  <a:moveTo>
                    <a:pt x="1367739" y="365544"/>
                  </a:moveTo>
                  <a:lnTo>
                    <a:pt x="1365478" y="354736"/>
                  </a:lnTo>
                  <a:lnTo>
                    <a:pt x="1359865" y="345909"/>
                  </a:lnTo>
                  <a:lnTo>
                    <a:pt x="1357845" y="344055"/>
                  </a:lnTo>
                  <a:lnTo>
                    <a:pt x="1352677" y="339305"/>
                  </a:lnTo>
                  <a:lnTo>
                    <a:pt x="1348752" y="336969"/>
                  </a:lnTo>
                  <a:lnTo>
                    <a:pt x="1348752" y="365912"/>
                  </a:lnTo>
                  <a:lnTo>
                    <a:pt x="1346936" y="374167"/>
                  </a:lnTo>
                  <a:lnTo>
                    <a:pt x="1341958" y="380415"/>
                  </a:lnTo>
                  <a:lnTo>
                    <a:pt x="1334554" y="384390"/>
                  </a:lnTo>
                  <a:lnTo>
                    <a:pt x="1325460" y="385775"/>
                  </a:lnTo>
                  <a:lnTo>
                    <a:pt x="1316812" y="384365"/>
                  </a:lnTo>
                  <a:lnTo>
                    <a:pt x="1309497" y="380365"/>
                  </a:lnTo>
                  <a:lnTo>
                    <a:pt x="1304417" y="374091"/>
                  </a:lnTo>
                  <a:lnTo>
                    <a:pt x="1302524" y="365912"/>
                  </a:lnTo>
                  <a:lnTo>
                    <a:pt x="1304061" y="358736"/>
                  </a:lnTo>
                  <a:lnTo>
                    <a:pt x="1308557" y="352183"/>
                  </a:lnTo>
                  <a:lnTo>
                    <a:pt x="1315808" y="347040"/>
                  </a:lnTo>
                  <a:lnTo>
                    <a:pt x="1325638" y="344055"/>
                  </a:lnTo>
                  <a:lnTo>
                    <a:pt x="1335481" y="347040"/>
                  </a:lnTo>
                  <a:lnTo>
                    <a:pt x="1342732" y="352183"/>
                  </a:lnTo>
                  <a:lnTo>
                    <a:pt x="1347216" y="358736"/>
                  </a:lnTo>
                  <a:lnTo>
                    <a:pt x="1348752" y="365912"/>
                  </a:lnTo>
                  <a:lnTo>
                    <a:pt x="1348752" y="336969"/>
                  </a:lnTo>
                  <a:lnTo>
                    <a:pt x="1345679" y="335127"/>
                  </a:lnTo>
                  <a:lnTo>
                    <a:pt x="1345679" y="334403"/>
                  </a:lnTo>
                  <a:lnTo>
                    <a:pt x="1351915" y="330301"/>
                  </a:lnTo>
                  <a:lnTo>
                    <a:pt x="1355598" y="326567"/>
                  </a:lnTo>
                  <a:lnTo>
                    <a:pt x="1357998" y="324129"/>
                  </a:lnTo>
                  <a:lnTo>
                    <a:pt x="1362608" y="316090"/>
                  </a:lnTo>
                  <a:lnTo>
                    <a:pt x="1364437" y="306349"/>
                  </a:lnTo>
                  <a:lnTo>
                    <a:pt x="1361503" y="292696"/>
                  </a:lnTo>
                  <a:lnTo>
                    <a:pt x="1357845" y="287959"/>
                  </a:lnTo>
                  <a:lnTo>
                    <a:pt x="1353362" y="282168"/>
                  </a:lnTo>
                  <a:lnTo>
                    <a:pt x="1346060" y="278180"/>
                  </a:lnTo>
                  <a:lnTo>
                    <a:pt x="1346060" y="307086"/>
                  </a:lnTo>
                  <a:lnTo>
                    <a:pt x="1344841" y="313931"/>
                  </a:lnTo>
                  <a:lnTo>
                    <a:pt x="1341120" y="319709"/>
                  </a:lnTo>
                  <a:lnTo>
                    <a:pt x="1334757" y="324053"/>
                  </a:lnTo>
                  <a:lnTo>
                    <a:pt x="1325638" y="326567"/>
                  </a:lnTo>
                  <a:lnTo>
                    <a:pt x="1316469" y="323989"/>
                  </a:lnTo>
                  <a:lnTo>
                    <a:pt x="1310119" y="319709"/>
                  </a:lnTo>
                  <a:lnTo>
                    <a:pt x="1306436" y="313982"/>
                  </a:lnTo>
                  <a:lnTo>
                    <a:pt x="1305242" y="307086"/>
                  </a:lnTo>
                  <a:lnTo>
                    <a:pt x="1306817" y="299415"/>
                  </a:lnTo>
                  <a:lnTo>
                    <a:pt x="1311084" y="293357"/>
                  </a:lnTo>
                  <a:lnTo>
                    <a:pt x="1317396" y="289394"/>
                  </a:lnTo>
                  <a:lnTo>
                    <a:pt x="1325105" y="287959"/>
                  </a:lnTo>
                  <a:lnTo>
                    <a:pt x="1333449" y="289394"/>
                  </a:lnTo>
                  <a:lnTo>
                    <a:pt x="1340091" y="293357"/>
                  </a:lnTo>
                  <a:lnTo>
                    <a:pt x="1344485" y="299415"/>
                  </a:lnTo>
                  <a:lnTo>
                    <a:pt x="1346060" y="307086"/>
                  </a:lnTo>
                  <a:lnTo>
                    <a:pt x="1346060" y="278180"/>
                  </a:lnTo>
                  <a:lnTo>
                    <a:pt x="1341005" y="275412"/>
                  </a:lnTo>
                  <a:lnTo>
                    <a:pt x="1325460" y="273011"/>
                  </a:lnTo>
                  <a:lnTo>
                    <a:pt x="1310220" y="275412"/>
                  </a:lnTo>
                  <a:lnTo>
                    <a:pt x="1297965" y="282168"/>
                  </a:lnTo>
                  <a:lnTo>
                    <a:pt x="1289812" y="292696"/>
                  </a:lnTo>
                  <a:lnTo>
                    <a:pt x="1286840" y="306349"/>
                  </a:lnTo>
                  <a:lnTo>
                    <a:pt x="1288681" y="316204"/>
                  </a:lnTo>
                  <a:lnTo>
                    <a:pt x="1293291" y="324307"/>
                  </a:lnTo>
                  <a:lnTo>
                    <a:pt x="1299387" y="330492"/>
                  </a:lnTo>
                  <a:lnTo>
                    <a:pt x="1305623" y="334581"/>
                  </a:lnTo>
                  <a:lnTo>
                    <a:pt x="1305623" y="335127"/>
                  </a:lnTo>
                  <a:lnTo>
                    <a:pt x="1299337" y="338975"/>
                  </a:lnTo>
                  <a:lnTo>
                    <a:pt x="1292072" y="345579"/>
                  </a:lnTo>
                  <a:lnTo>
                    <a:pt x="1286078" y="354558"/>
                  </a:lnTo>
                  <a:lnTo>
                    <a:pt x="1283576" y="365544"/>
                  </a:lnTo>
                  <a:lnTo>
                    <a:pt x="1286510" y="379387"/>
                  </a:lnTo>
                  <a:lnTo>
                    <a:pt x="1294879" y="390486"/>
                  </a:lnTo>
                  <a:lnTo>
                    <a:pt x="1308011" y="397865"/>
                  </a:lnTo>
                  <a:lnTo>
                    <a:pt x="1325270" y="400532"/>
                  </a:lnTo>
                  <a:lnTo>
                    <a:pt x="1343050" y="397865"/>
                  </a:lnTo>
                  <a:lnTo>
                    <a:pt x="1356410" y="390486"/>
                  </a:lnTo>
                  <a:lnTo>
                    <a:pt x="1359979" y="385775"/>
                  </a:lnTo>
                  <a:lnTo>
                    <a:pt x="1364818" y="379387"/>
                  </a:lnTo>
                  <a:lnTo>
                    <a:pt x="1367739" y="365544"/>
                  </a:lnTo>
                  <a:close/>
                </a:path>
                <a:path w="2125345" h="565785">
                  <a:moveTo>
                    <a:pt x="1457883" y="156908"/>
                  </a:moveTo>
                  <a:lnTo>
                    <a:pt x="1455801" y="155079"/>
                  </a:lnTo>
                  <a:lnTo>
                    <a:pt x="1454048" y="153263"/>
                  </a:lnTo>
                  <a:lnTo>
                    <a:pt x="1439684" y="138430"/>
                  </a:lnTo>
                  <a:lnTo>
                    <a:pt x="1438135" y="136867"/>
                  </a:lnTo>
                  <a:lnTo>
                    <a:pt x="1435239" y="136588"/>
                  </a:lnTo>
                  <a:lnTo>
                    <a:pt x="1433182" y="138430"/>
                  </a:lnTo>
                  <a:lnTo>
                    <a:pt x="1424559" y="144487"/>
                  </a:lnTo>
                  <a:lnTo>
                    <a:pt x="1415034" y="149174"/>
                  </a:lnTo>
                  <a:lnTo>
                    <a:pt x="1404645" y="152196"/>
                  </a:lnTo>
                  <a:lnTo>
                    <a:pt x="1393367" y="153263"/>
                  </a:lnTo>
                  <a:lnTo>
                    <a:pt x="1370215" y="148450"/>
                  </a:lnTo>
                  <a:lnTo>
                    <a:pt x="1351737" y="135407"/>
                  </a:lnTo>
                  <a:lnTo>
                    <a:pt x="1339507" y="116268"/>
                  </a:lnTo>
                  <a:lnTo>
                    <a:pt x="1335074" y="93154"/>
                  </a:lnTo>
                  <a:lnTo>
                    <a:pt x="1339456" y="69850"/>
                  </a:lnTo>
                  <a:lnTo>
                    <a:pt x="1351597" y="50546"/>
                  </a:lnTo>
                  <a:lnTo>
                    <a:pt x="1369987" y="37388"/>
                  </a:lnTo>
                  <a:lnTo>
                    <a:pt x="1393101" y="32524"/>
                  </a:lnTo>
                  <a:lnTo>
                    <a:pt x="1403985" y="33578"/>
                  </a:lnTo>
                  <a:lnTo>
                    <a:pt x="1414513" y="36588"/>
                  </a:lnTo>
                  <a:lnTo>
                    <a:pt x="1424368" y="41414"/>
                  </a:lnTo>
                  <a:lnTo>
                    <a:pt x="1433182" y="47866"/>
                  </a:lnTo>
                  <a:lnTo>
                    <a:pt x="1435239" y="49961"/>
                  </a:lnTo>
                  <a:lnTo>
                    <a:pt x="1437843" y="49961"/>
                  </a:lnTo>
                  <a:lnTo>
                    <a:pt x="1439684" y="47866"/>
                  </a:lnTo>
                  <a:lnTo>
                    <a:pt x="1454556" y="32524"/>
                  </a:lnTo>
                  <a:lnTo>
                    <a:pt x="1455559" y="31483"/>
                  </a:lnTo>
                  <a:lnTo>
                    <a:pt x="1457642" y="29400"/>
                  </a:lnTo>
                  <a:lnTo>
                    <a:pt x="1457642" y="26276"/>
                  </a:lnTo>
                  <a:lnTo>
                    <a:pt x="1410766" y="1549"/>
                  </a:lnTo>
                  <a:lnTo>
                    <a:pt x="1392313" y="0"/>
                  </a:lnTo>
                  <a:lnTo>
                    <a:pt x="1355686" y="7366"/>
                  </a:lnTo>
                  <a:lnTo>
                    <a:pt x="1325841" y="27457"/>
                  </a:lnTo>
                  <a:lnTo>
                    <a:pt x="1305763" y="57302"/>
                  </a:lnTo>
                  <a:lnTo>
                    <a:pt x="1298397" y="93929"/>
                  </a:lnTo>
                  <a:lnTo>
                    <a:pt x="1305763" y="130479"/>
                  </a:lnTo>
                  <a:lnTo>
                    <a:pt x="1325841" y="160159"/>
                  </a:lnTo>
                  <a:lnTo>
                    <a:pt x="1355686" y="180060"/>
                  </a:lnTo>
                  <a:lnTo>
                    <a:pt x="1392313" y="187337"/>
                  </a:lnTo>
                  <a:lnTo>
                    <a:pt x="1409484" y="185813"/>
                  </a:lnTo>
                  <a:lnTo>
                    <a:pt x="1455559" y="162102"/>
                  </a:lnTo>
                  <a:lnTo>
                    <a:pt x="1457883" y="156908"/>
                  </a:lnTo>
                  <a:close/>
                </a:path>
                <a:path w="2125345" h="565785">
                  <a:moveTo>
                    <a:pt x="1470075" y="358800"/>
                  </a:moveTo>
                  <a:lnTo>
                    <a:pt x="1466850" y="342036"/>
                  </a:lnTo>
                  <a:lnTo>
                    <a:pt x="1461465" y="334238"/>
                  </a:lnTo>
                  <a:lnTo>
                    <a:pt x="1458290" y="329641"/>
                  </a:lnTo>
                  <a:lnTo>
                    <a:pt x="1453311" y="326491"/>
                  </a:lnTo>
                  <a:lnTo>
                    <a:pt x="1453311" y="358978"/>
                  </a:lnTo>
                  <a:lnTo>
                    <a:pt x="1451457" y="368681"/>
                  </a:lnTo>
                  <a:lnTo>
                    <a:pt x="1446364" y="376682"/>
                  </a:lnTo>
                  <a:lnTo>
                    <a:pt x="1438732" y="382117"/>
                  </a:lnTo>
                  <a:lnTo>
                    <a:pt x="1429296" y="384124"/>
                  </a:lnTo>
                  <a:lnTo>
                    <a:pt x="1416786" y="380644"/>
                  </a:lnTo>
                  <a:lnTo>
                    <a:pt x="1408734" y="371843"/>
                  </a:lnTo>
                  <a:lnTo>
                    <a:pt x="1404670" y="360172"/>
                  </a:lnTo>
                  <a:lnTo>
                    <a:pt x="1404137" y="348081"/>
                  </a:lnTo>
                  <a:lnTo>
                    <a:pt x="1406486" y="344538"/>
                  </a:lnTo>
                  <a:lnTo>
                    <a:pt x="1411643" y="339940"/>
                  </a:lnTo>
                  <a:lnTo>
                    <a:pt x="1419301" y="335953"/>
                  </a:lnTo>
                  <a:lnTo>
                    <a:pt x="1429118" y="334238"/>
                  </a:lnTo>
                  <a:lnTo>
                    <a:pt x="1438579" y="336194"/>
                  </a:lnTo>
                  <a:lnTo>
                    <a:pt x="1446263" y="341503"/>
                  </a:lnTo>
                  <a:lnTo>
                    <a:pt x="1451432" y="349364"/>
                  </a:lnTo>
                  <a:lnTo>
                    <a:pt x="1453311" y="358978"/>
                  </a:lnTo>
                  <a:lnTo>
                    <a:pt x="1453311" y="326491"/>
                  </a:lnTo>
                  <a:lnTo>
                    <a:pt x="1452562" y="326009"/>
                  </a:lnTo>
                  <a:lnTo>
                    <a:pt x="1446110" y="321945"/>
                  </a:lnTo>
                  <a:lnTo>
                    <a:pt x="1432026" y="319290"/>
                  </a:lnTo>
                  <a:lnTo>
                    <a:pt x="1419796" y="319290"/>
                  </a:lnTo>
                  <a:lnTo>
                    <a:pt x="1409255" y="325120"/>
                  </a:lnTo>
                  <a:lnTo>
                    <a:pt x="1407769" y="326009"/>
                  </a:lnTo>
                  <a:lnTo>
                    <a:pt x="1415923" y="310667"/>
                  </a:lnTo>
                  <a:lnTo>
                    <a:pt x="1428584" y="298526"/>
                  </a:lnTo>
                  <a:lnTo>
                    <a:pt x="1441678" y="290068"/>
                  </a:lnTo>
                  <a:lnTo>
                    <a:pt x="1451127" y="285775"/>
                  </a:lnTo>
                  <a:lnTo>
                    <a:pt x="1454581" y="284670"/>
                  </a:lnTo>
                  <a:lnTo>
                    <a:pt x="1455331" y="282651"/>
                  </a:lnTo>
                  <a:lnTo>
                    <a:pt x="1454416" y="280504"/>
                  </a:lnTo>
                  <a:lnTo>
                    <a:pt x="1451317" y="273011"/>
                  </a:lnTo>
                  <a:lnTo>
                    <a:pt x="1450581" y="270992"/>
                  </a:lnTo>
                  <a:lnTo>
                    <a:pt x="1448943" y="270103"/>
                  </a:lnTo>
                  <a:lnTo>
                    <a:pt x="1410347" y="293522"/>
                  </a:lnTo>
                  <a:lnTo>
                    <a:pt x="1386484" y="349504"/>
                  </a:lnTo>
                  <a:lnTo>
                    <a:pt x="1389100" y="369316"/>
                  </a:lnTo>
                  <a:lnTo>
                    <a:pt x="1397050" y="385546"/>
                  </a:lnTo>
                  <a:lnTo>
                    <a:pt x="1410462" y="396506"/>
                  </a:lnTo>
                  <a:lnTo>
                    <a:pt x="1429461" y="400532"/>
                  </a:lnTo>
                  <a:lnTo>
                    <a:pt x="1445107" y="397243"/>
                  </a:lnTo>
                  <a:lnTo>
                    <a:pt x="1458036" y="388277"/>
                  </a:lnTo>
                  <a:lnTo>
                    <a:pt x="1460792" y="384124"/>
                  </a:lnTo>
                  <a:lnTo>
                    <a:pt x="1466837" y="375018"/>
                  </a:lnTo>
                  <a:lnTo>
                    <a:pt x="1470075" y="358800"/>
                  </a:lnTo>
                  <a:close/>
                </a:path>
                <a:path w="2125345" h="565785">
                  <a:moveTo>
                    <a:pt x="1562430" y="365734"/>
                  </a:moveTo>
                  <a:lnTo>
                    <a:pt x="1560195" y="354926"/>
                  </a:lnTo>
                  <a:lnTo>
                    <a:pt x="1554619" y="346113"/>
                  </a:lnTo>
                  <a:lnTo>
                    <a:pt x="1547444" y="339559"/>
                  </a:lnTo>
                  <a:lnTo>
                    <a:pt x="1540383" y="335508"/>
                  </a:lnTo>
                  <a:lnTo>
                    <a:pt x="1540383" y="334949"/>
                  </a:lnTo>
                  <a:lnTo>
                    <a:pt x="1546771" y="330847"/>
                  </a:lnTo>
                  <a:lnTo>
                    <a:pt x="1552829" y="324485"/>
                  </a:lnTo>
                  <a:lnTo>
                    <a:pt x="1557362" y="316204"/>
                  </a:lnTo>
                  <a:lnTo>
                    <a:pt x="1559140" y="306349"/>
                  </a:lnTo>
                  <a:lnTo>
                    <a:pt x="1556156" y="292531"/>
                  </a:lnTo>
                  <a:lnTo>
                    <a:pt x="1553616" y="289242"/>
                  </a:lnTo>
                  <a:lnTo>
                    <a:pt x="1548041" y="282041"/>
                  </a:lnTo>
                  <a:lnTo>
                    <a:pt x="1535950" y="275361"/>
                  </a:lnTo>
                  <a:lnTo>
                    <a:pt x="1521079" y="273011"/>
                  </a:lnTo>
                  <a:lnTo>
                    <a:pt x="1507439" y="275526"/>
                  </a:lnTo>
                  <a:lnTo>
                    <a:pt x="1496783" y="281025"/>
                  </a:lnTo>
                  <a:lnTo>
                    <a:pt x="1489849" y="286537"/>
                  </a:lnTo>
                  <a:lnTo>
                    <a:pt x="1486103" y="290334"/>
                  </a:lnTo>
                  <a:lnTo>
                    <a:pt x="1485938" y="292544"/>
                  </a:lnTo>
                  <a:lnTo>
                    <a:pt x="1487373" y="293789"/>
                  </a:lnTo>
                  <a:lnTo>
                    <a:pt x="1495755" y="301244"/>
                  </a:lnTo>
                  <a:lnTo>
                    <a:pt x="1497774" y="300888"/>
                  </a:lnTo>
                  <a:lnTo>
                    <a:pt x="1498841" y="299427"/>
                  </a:lnTo>
                  <a:lnTo>
                    <a:pt x="1502486" y="295427"/>
                  </a:lnTo>
                  <a:lnTo>
                    <a:pt x="1509052" y="289242"/>
                  </a:lnTo>
                  <a:lnTo>
                    <a:pt x="1519974" y="289242"/>
                  </a:lnTo>
                  <a:lnTo>
                    <a:pt x="1527759" y="290626"/>
                  </a:lnTo>
                  <a:lnTo>
                    <a:pt x="1534401" y="294589"/>
                  </a:lnTo>
                  <a:lnTo>
                    <a:pt x="1539024" y="300837"/>
                  </a:lnTo>
                  <a:lnTo>
                    <a:pt x="1540751" y="309105"/>
                  </a:lnTo>
                  <a:lnTo>
                    <a:pt x="1539151" y="316674"/>
                  </a:lnTo>
                  <a:lnTo>
                    <a:pt x="1534337" y="322872"/>
                  </a:lnTo>
                  <a:lnTo>
                    <a:pt x="1526311" y="327050"/>
                  </a:lnTo>
                  <a:lnTo>
                    <a:pt x="1515084" y="328587"/>
                  </a:lnTo>
                  <a:lnTo>
                    <a:pt x="1502321" y="328587"/>
                  </a:lnTo>
                  <a:lnTo>
                    <a:pt x="1501228" y="329666"/>
                  </a:lnTo>
                  <a:lnTo>
                    <a:pt x="1501228" y="342798"/>
                  </a:lnTo>
                  <a:lnTo>
                    <a:pt x="1502664" y="344055"/>
                  </a:lnTo>
                  <a:lnTo>
                    <a:pt x="1514868" y="344055"/>
                  </a:lnTo>
                  <a:lnTo>
                    <a:pt x="1527606" y="345859"/>
                  </a:lnTo>
                  <a:lnTo>
                    <a:pt x="1536585" y="350621"/>
                  </a:lnTo>
                  <a:lnTo>
                    <a:pt x="1541919" y="357428"/>
                  </a:lnTo>
                  <a:lnTo>
                    <a:pt x="1543672" y="365366"/>
                  </a:lnTo>
                  <a:lnTo>
                    <a:pt x="1541780" y="373583"/>
                  </a:lnTo>
                  <a:lnTo>
                    <a:pt x="1536725" y="379768"/>
                  </a:lnTo>
                  <a:lnTo>
                    <a:pt x="1529461" y="383679"/>
                  </a:lnTo>
                  <a:lnTo>
                    <a:pt x="1520901" y="385025"/>
                  </a:lnTo>
                  <a:lnTo>
                    <a:pt x="1511503" y="383476"/>
                  </a:lnTo>
                  <a:lnTo>
                    <a:pt x="1503870" y="379933"/>
                  </a:lnTo>
                  <a:lnTo>
                    <a:pt x="1498561" y="376123"/>
                  </a:lnTo>
                  <a:lnTo>
                    <a:pt x="1496123" y="373735"/>
                  </a:lnTo>
                  <a:lnTo>
                    <a:pt x="1494663" y="372110"/>
                  </a:lnTo>
                  <a:lnTo>
                    <a:pt x="1493024" y="371932"/>
                  </a:lnTo>
                  <a:lnTo>
                    <a:pt x="1491208" y="373367"/>
                  </a:lnTo>
                  <a:lnTo>
                    <a:pt x="1484096" y="379945"/>
                  </a:lnTo>
                  <a:lnTo>
                    <a:pt x="1482813" y="381012"/>
                  </a:lnTo>
                  <a:lnTo>
                    <a:pt x="1482813" y="383019"/>
                  </a:lnTo>
                  <a:lnTo>
                    <a:pt x="1483918" y="384302"/>
                  </a:lnTo>
                  <a:lnTo>
                    <a:pt x="1488274" y="388848"/>
                  </a:lnTo>
                  <a:lnTo>
                    <a:pt x="1495628" y="394208"/>
                  </a:lnTo>
                  <a:lnTo>
                    <a:pt x="1506461" y="398665"/>
                  </a:lnTo>
                  <a:lnTo>
                    <a:pt x="1521256" y="400532"/>
                  </a:lnTo>
                  <a:lnTo>
                    <a:pt x="1538300" y="397891"/>
                  </a:lnTo>
                  <a:lnTo>
                    <a:pt x="1551279" y="390575"/>
                  </a:lnTo>
                  <a:lnTo>
                    <a:pt x="1555432" y="385025"/>
                  </a:lnTo>
                  <a:lnTo>
                    <a:pt x="1559534" y="379539"/>
                  </a:lnTo>
                  <a:lnTo>
                    <a:pt x="1562430" y="365734"/>
                  </a:lnTo>
                  <a:close/>
                </a:path>
                <a:path w="2125345" h="565785">
                  <a:moveTo>
                    <a:pt x="1643926" y="4940"/>
                  </a:moveTo>
                  <a:lnTo>
                    <a:pt x="1641602" y="2603"/>
                  </a:lnTo>
                  <a:lnTo>
                    <a:pt x="1612201" y="2603"/>
                  </a:lnTo>
                  <a:lnTo>
                    <a:pt x="1610106" y="4940"/>
                  </a:lnTo>
                  <a:lnTo>
                    <a:pt x="1610106" y="115011"/>
                  </a:lnTo>
                  <a:lnTo>
                    <a:pt x="1609839" y="115011"/>
                  </a:lnTo>
                  <a:lnTo>
                    <a:pt x="1565529" y="67906"/>
                  </a:lnTo>
                  <a:lnTo>
                    <a:pt x="1501622" y="0"/>
                  </a:lnTo>
                  <a:lnTo>
                    <a:pt x="1492504" y="0"/>
                  </a:lnTo>
                  <a:lnTo>
                    <a:pt x="1490167" y="2082"/>
                  </a:lnTo>
                  <a:lnTo>
                    <a:pt x="1490167" y="182397"/>
                  </a:lnTo>
                  <a:lnTo>
                    <a:pt x="1492504" y="184734"/>
                  </a:lnTo>
                  <a:lnTo>
                    <a:pt x="1521637" y="184734"/>
                  </a:lnTo>
                  <a:lnTo>
                    <a:pt x="1523707" y="182397"/>
                  </a:lnTo>
                  <a:lnTo>
                    <a:pt x="1523707" y="67906"/>
                  </a:lnTo>
                  <a:lnTo>
                    <a:pt x="1523987" y="67906"/>
                  </a:lnTo>
                  <a:lnTo>
                    <a:pt x="1632762" y="187337"/>
                  </a:lnTo>
                  <a:lnTo>
                    <a:pt x="1641602" y="187337"/>
                  </a:lnTo>
                  <a:lnTo>
                    <a:pt x="1643926" y="185267"/>
                  </a:lnTo>
                  <a:lnTo>
                    <a:pt x="1643926" y="115011"/>
                  </a:lnTo>
                  <a:lnTo>
                    <a:pt x="1643926" y="4940"/>
                  </a:lnTo>
                  <a:close/>
                </a:path>
                <a:path w="2125345" h="565785">
                  <a:moveTo>
                    <a:pt x="1722755" y="4940"/>
                  </a:moveTo>
                  <a:lnTo>
                    <a:pt x="1720418" y="2603"/>
                  </a:lnTo>
                  <a:lnTo>
                    <a:pt x="1691030" y="2603"/>
                  </a:lnTo>
                  <a:lnTo>
                    <a:pt x="1688693" y="4940"/>
                  </a:lnTo>
                  <a:lnTo>
                    <a:pt x="1688693" y="182397"/>
                  </a:lnTo>
                  <a:lnTo>
                    <a:pt x="1691030" y="184734"/>
                  </a:lnTo>
                  <a:lnTo>
                    <a:pt x="1720418" y="184734"/>
                  </a:lnTo>
                  <a:lnTo>
                    <a:pt x="1722755" y="182397"/>
                  </a:lnTo>
                  <a:lnTo>
                    <a:pt x="1722755" y="4940"/>
                  </a:lnTo>
                  <a:close/>
                </a:path>
                <a:path w="2125345" h="565785">
                  <a:moveTo>
                    <a:pt x="1916353" y="156908"/>
                  </a:moveTo>
                  <a:lnTo>
                    <a:pt x="1914271" y="155079"/>
                  </a:lnTo>
                  <a:lnTo>
                    <a:pt x="1912518" y="153263"/>
                  </a:lnTo>
                  <a:lnTo>
                    <a:pt x="1898167" y="138430"/>
                  </a:lnTo>
                  <a:lnTo>
                    <a:pt x="1896592" y="136867"/>
                  </a:lnTo>
                  <a:lnTo>
                    <a:pt x="1893735" y="136588"/>
                  </a:lnTo>
                  <a:lnTo>
                    <a:pt x="1891639" y="138430"/>
                  </a:lnTo>
                  <a:lnTo>
                    <a:pt x="1883016" y="144487"/>
                  </a:lnTo>
                  <a:lnTo>
                    <a:pt x="1873504" y="149174"/>
                  </a:lnTo>
                  <a:lnTo>
                    <a:pt x="1863102" y="152196"/>
                  </a:lnTo>
                  <a:lnTo>
                    <a:pt x="1851825" y="153263"/>
                  </a:lnTo>
                  <a:lnTo>
                    <a:pt x="1828673" y="148450"/>
                  </a:lnTo>
                  <a:lnTo>
                    <a:pt x="1810207" y="135407"/>
                  </a:lnTo>
                  <a:lnTo>
                    <a:pt x="1797977" y="116268"/>
                  </a:lnTo>
                  <a:lnTo>
                    <a:pt x="1793557" y="93154"/>
                  </a:lnTo>
                  <a:lnTo>
                    <a:pt x="1797939" y="69850"/>
                  </a:lnTo>
                  <a:lnTo>
                    <a:pt x="1810080" y="50546"/>
                  </a:lnTo>
                  <a:lnTo>
                    <a:pt x="1828457" y="37388"/>
                  </a:lnTo>
                  <a:lnTo>
                    <a:pt x="1851583" y="32524"/>
                  </a:lnTo>
                  <a:lnTo>
                    <a:pt x="1862455" y="33578"/>
                  </a:lnTo>
                  <a:lnTo>
                    <a:pt x="1872983" y="36588"/>
                  </a:lnTo>
                  <a:lnTo>
                    <a:pt x="1882825" y="41414"/>
                  </a:lnTo>
                  <a:lnTo>
                    <a:pt x="1891639" y="47866"/>
                  </a:lnTo>
                  <a:lnTo>
                    <a:pt x="1893735" y="49961"/>
                  </a:lnTo>
                  <a:lnTo>
                    <a:pt x="1896313" y="49961"/>
                  </a:lnTo>
                  <a:lnTo>
                    <a:pt x="1898167" y="47866"/>
                  </a:lnTo>
                  <a:lnTo>
                    <a:pt x="1913013" y="32524"/>
                  </a:lnTo>
                  <a:lnTo>
                    <a:pt x="1914017" y="31483"/>
                  </a:lnTo>
                  <a:lnTo>
                    <a:pt x="1916112" y="29400"/>
                  </a:lnTo>
                  <a:lnTo>
                    <a:pt x="1916112" y="26276"/>
                  </a:lnTo>
                  <a:lnTo>
                    <a:pt x="1869236" y="1549"/>
                  </a:lnTo>
                  <a:lnTo>
                    <a:pt x="1850783" y="0"/>
                  </a:lnTo>
                  <a:lnTo>
                    <a:pt x="1814169" y="7366"/>
                  </a:lnTo>
                  <a:lnTo>
                    <a:pt x="1784311" y="27457"/>
                  </a:lnTo>
                  <a:lnTo>
                    <a:pt x="1764220" y="57302"/>
                  </a:lnTo>
                  <a:lnTo>
                    <a:pt x="1756854" y="93929"/>
                  </a:lnTo>
                  <a:lnTo>
                    <a:pt x="1764220" y="130479"/>
                  </a:lnTo>
                  <a:lnTo>
                    <a:pt x="1784311" y="160159"/>
                  </a:lnTo>
                  <a:lnTo>
                    <a:pt x="1814169" y="180060"/>
                  </a:lnTo>
                  <a:lnTo>
                    <a:pt x="1850783" y="187337"/>
                  </a:lnTo>
                  <a:lnTo>
                    <a:pt x="1867941" y="185813"/>
                  </a:lnTo>
                  <a:lnTo>
                    <a:pt x="1914017" y="162102"/>
                  </a:lnTo>
                  <a:lnTo>
                    <a:pt x="1916353" y="156908"/>
                  </a:lnTo>
                  <a:close/>
                </a:path>
                <a:path w="2125345" h="565785">
                  <a:moveTo>
                    <a:pt x="2125281" y="93929"/>
                  </a:moveTo>
                  <a:lnTo>
                    <a:pt x="2117966" y="57302"/>
                  </a:lnTo>
                  <a:lnTo>
                    <a:pt x="2102243" y="33832"/>
                  </a:lnTo>
                  <a:lnTo>
                    <a:pt x="2097976" y="27457"/>
                  </a:lnTo>
                  <a:lnTo>
                    <a:pt x="2091461" y="23063"/>
                  </a:lnTo>
                  <a:lnTo>
                    <a:pt x="2091461" y="93929"/>
                  </a:lnTo>
                  <a:lnTo>
                    <a:pt x="2086724" y="117081"/>
                  </a:lnTo>
                  <a:lnTo>
                    <a:pt x="2073846" y="136017"/>
                  </a:lnTo>
                  <a:lnTo>
                    <a:pt x="2054809" y="148805"/>
                  </a:lnTo>
                  <a:lnTo>
                    <a:pt x="2031644" y="153504"/>
                  </a:lnTo>
                  <a:lnTo>
                    <a:pt x="2008492" y="148805"/>
                  </a:lnTo>
                  <a:lnTo>
                    <a:pt x="1989543" y="136017"/>
                  </a:lnTo>
                  <a:lnTo>
                    <a:pt x="1976742" y="117081"/>
                  </a:lnTo>
                  <a:lnTo>
                    <a:pt x="1972030" y="93929"/>
                  </a:lnTo>
                  <a:lnTo>
                    <a:pt x="1976742" y="70713"/>
                  </a:lnTo>
                  <a:lnTo>
                    <a:pt x="1989543" y="51587"/>
                  </a:lnTo>
                  <a:lnTo>
                    <a:pt x="2008492" y="38620"/>
                  </a:lnTo>
                  <a:lnTo>
                    <a:pt x="2031644" y="33832"/>
                  </a:lnTo>
                  <a:lnTo>
                    <a:pt x="2054809" y="38620"/>
                  </a:lnTo>
                  <a:lnTo>
                    <a:pt x="2073846" y="51587"/>
                  </a:lnTo>
                  <a:lnTo>
                    <a:pt x="2086724" y="70713"/>
                  </a:lnTo>
                  <a:lnTo>
                    <a:pt x="2091461" y="93929"/>
                  </a:lnTo>
                  <a:lnTo>
                    <a:pt x="2091461" y="23063"/>
                  </a:lnTo>
                  <a:lnTo>
                    <a:pt x="2068220" y="7366"/>
                  </a:lnTo>
                  <a:lnTo>
                    <a:pt x="2031644" y="0"/>
                  </a:lnTo>
                  <a:lnTo>
                    <a:pt x="1995081" y="7366"/>
                  </a:lnTo>
                  <a:lnTo>
                    <a:pt x="1965401" y="27457"/>
                  </a:lnTo>
                  <a:lnTo>
                    <a:pt x="1945487" y="57302"/>
                  </a:lnTo>
                  <a:lnTo>
                    <a:pt x="1938197" y="93929"/>
                  </a:lnTo>
                  <a:lnTo>
                    <a:pt x="1945487" y="130479"/>
                  </a:lnTo>
                  <a:lnTo>
                    <a:pt x="1965401" y="160159"/>
                  </a:lnTo>
                  <a:lnTo>
                    <a:pt x="1995081" y="180060"/>
                  </a:lnTo>
                  <a:lnTo>
                    <a:pt x="2031644" y="187337"/>
                  </a:lnTo>
                  <a:lnTo>
                    <a:pt x="2068220" y="180060"/>
                  </a:lnTo>
                  <a:lnTo>
                    <a:pt x="2097976" y="160159"/>
                  </a:lnTo>
                  <a:lnTo>
                    <a:pt x="2102459" y="153504"/>
                  </a:lnTo>
                  <a:lnTo>
                    <a:pt x="2117966" y="130479"/>
                  </a:lnTo>
                  <a:lnTo>
                    <a:pt x="2125281" y="9392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59999" y="361899"/>
              <a:ext cx="741300" cy="741133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665988" y="360006"/>
              <a:ext cx="92710" cy="38735"/>
            </a:xfrm>
            <a:custGeom>
              <a:avLst/>
              <a:gdLst/>
              <a:ahLst/>
              <a:cxnLst/>
              <a:rect l="l" t="t" r="r" b="b"/>
              <a:pathLst>
                <a:path w="92709" h="38735">
                  <a:moveTo>
                    <a:pt x="11722" y="37096"/>
                  </a:moveTo>
                  <a:lnTo>
                    <a:pt x="6070" y="4686"/>
                  </a:lnTo>
                  <a:lnTo>
                    <a:pt x="0" y="5753"/>
                  </a:lnTo>
                  <a:lnTo>
                    <a:pt x="5664" y="38150"/>
                  </a:lnTo>
                  <a:lnTo>
                    <a:pt x="11722" y="37096"/>
                  </a:lnTo>
                  <a:close/>
                </a:path>
                <a:path w="92709" h="38735">
                  <a:moveTo>
                    <a:pt x="27305" y="34975"/>
                  </a:moveTo>
                  <a:lnTo>
                    <a:pt x="23291" y="2336"/>
                  </a:lnTo>
                  <a:lnTo>
                    <a:pt x="17170" y="3086"/>
                  </a:lnTo>
                  <a:lnTo>
                    <a:pt x="21234" y="35725"/>
                  </a:lnTo>
                  <a:lnTo>
                    <a:pt x="27305" y="34975"/>
                  </a:lnTo>
                  <a:close/>
                </a:path>
                <a:path w="92709" h="38735">
                  <a:moveTo>
                    <a:pt x="42989" y="33591"/>
                  </a:moveTo>
                  <a:lnTo>
                    <a:pt x="40601" y="787"/>
                  </a:lnTo>
                  <a:lnTo>
                    <a:pt x="34442" y="1244"/>
                  </a:lnTo>
                  <a:lnTo>
                    <a:pt x="36842" y="34061"/>
                  </a:lnTo>
                  <a:lnTo>
                    <a:pt x="42989" y="33591"/>
                  </a:lnTo>
                  <a:close/>
                </a:path>
                <a:path w="92709" h="38735">
                  <a:moveTo>
                    <a:pt x="58686" y="32943"/>
                  </a:moveTo>
                  <a:lnTo>
                    <a:pt x="57962" y="63"/>
                  </a:lnTo>
                  <a:lnTo>
                    <a:pt x="51803" y="190"/>
                  </a:lnTo>
                  <a:lnTo>
                    <a:pt x="52539" y="33083"/>
                  </a:lnTo>
                  <a:lnTo>
                    <a:pt x="58686" y="32943"/>
                  </a:lnTo>
                  <a:close/>
                </a:path>
                <a:path w="92709" h="38735">
                  <a:moveTo>
                    <a:pt x="75145" y="88"/>
                  </a:moveTo>
                  <a:lnTo>
                    <a:pt x="68973" y="0"/>
                  </a:lnTo>
                  <a:lnTo>
                    <a:pt x="68478" y="32893"/>
                  </a:lnTo>
                  <a:lnTo>
                    <a:pt x="74612" y="32994"/>
                  </a:lnTo>
                  <a:lnTo>
                    <a:pt x="75145" y="88"/>
                  </a:lnTo>
                  <a:close/>
                </a:path>
                <a:path w="92709" h="38735">
                  <a:moveTo>
                    <a:pt x="92481" y="977"/>
                  </a:moveTo>
                  <a:lnTo>
                    <a:pt x="86334" y="546"/>
                  </a:lnTo>
                  <a:lnTo>
                    <a:pt x="84162" y="33375"/>
                  </a:lnTo>
                  <a:lnTo>
                    <a:pt x="90335" y="33782"/>
                  </a:lnTo>
                  <a:lnTo>
                    <a:pt x="92481" y="97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94906" y="1196774"/>
              <a:ext cx="465140" cy="8569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696417" y="1197965"/>
              <a:ext cx="205804" cy="83299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940516" y="1196773"/>
              <a:ext cx="414468" cy="85688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71186" y="0"/>
              <a:ext cx="8728808" cy="6120003"/>
            </a:xfrm>
            <a:prstGeom prst="rect">
              <a:avLst/>
            </a:prstGeom>
          </p:spPr>
        </p:pic>
      </p:grp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1189700" y="1567283"/>
            <a:ext cx="6817650" cy="1954253"/>
          </a:xfrm>
          <a:prstGeom prst="rect">
            <a:avLst/>
          </a:prstGeom>
        </p:spPr>
        <p:txBody>
          <a:bodyPr vert="horz" wrap="square" lIns="0" tIns="285750" rIns="0" bIns="0" rtlCol="0">
            <a:spAutoFit/>
          </a:bodyPr>
          <a:lstStyle/>
          <a:p>
            <a:pPr marL="12700" marR="5080">
              <a:lnSpc>
                <a:spcPct val="74400"/>
              </a:lnSpc>
              <a:spcBef>
                <a:spcPts val="2250"/>
              </a:spcBef>
            </a:pPr>
            <a:r>
              <a:rPr lang="it-IT" sz="4800" spc="-10" dirty="0">
                <a:solidFill>
                  <a:srgbClr val="FFFFFF"/>
                </a:solidFill>
              </a:rPr>
              <a:t>Calendario presentazioni e Programmi Laboratori a scelta</a:t>
            </a:r>
            <a:endParaRPr sz="5000" i="1" dirty="0"/>
          </a:p>
        </p:txBody>
      </p:sp>
      <p:sp>
        <p:nvSpPr>
          <p:cNvPr id="13" name="object 13"/>
          <p:cNvSpPr txBox="1"/>
          <p:nvPr/>
        </p:nvSpPr>
        <p:spPr>
          <a:xfrm>
            <a:off x="1224953" y="3594100"/>
            <a:ext cx="3540893" cy="855980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>
              <a:lnSpc>
                <a:spcPts val="3200"/>
              </a:lnSpc>
              <a:spcBef>
                <a:spcPts val="275"/>
              </a:spcBef>
            </a:pPr>
            <a:r>
              <a:rPr sz="3000" dirty="0">
                <a:solidFill>
                  <a:srgbClr val="FFFFFF"/>
                </a:solidFill>
                <a:latin typeface="Bebas Neue"/>
                <a:cs typeface="Bebas Neue"/>
              </a:rPr>
              <a:t>LAUREE </a:t>
            </a:r>
            <a:r>
              <a:rPr sz="3000" spc="-10" dirty="0">
                <a:solidFill>
                  <a:srgbClr val="FFFFFF"/>
                </a:solidFill>
                <a:latin typeface="Bebas Neue"/>
                <a:cs typeface="Bebas Neue"/>
              </a:rPr>
              <a:t>TRIENNALI </a:t>
            </a:r>
            <a:r>
              <a:rPr sz="3000" dirty="0">
                <a:solidFill>
                  <a:srgbClr val="FFFFFF"/>
                </a:solidFill>
                <a:latin typeface="Bebas Neue"/>
                <a:cs typeface="Bebas Neue"/>
              </a:rPr>
              <a:t>A.A.</a:t>
            </a:r>
            <a:r>
              <a:rPr sz="3000" spc="85" dirty="0">
                <a:solidFill>
                  <a:srgbClr val="FFFFFF"/>
                </a:solidFill>
                <a:latin typeface="Bebas Neue"/>
                <a:cs typeface="Bebas Neue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Bebas Neue"/>
                <a:cs typeface="Bebas Neue"/>
              </a:rPr>
              <a:t>202</a:t>
            </a:r>
            <a:r>
              <a:rPr lang="it-IT" sz="3000" spc="-10" dirty="0">
                <a:solidFill>
                  <a:srgbClr val="FFFFFF"/>
                </a:solidFill>
                <a:latin typeface="Bebas Neue"/>
                <a:cs typeface="Bebas Neue"/>
              </a:rPr>
              <a:t>4</a:t>
            </a:r>
            <a:r>
              <a:rPr sz="3000" spc="-10" dirty="0">
                <a:solidFill>
                  <a:srgbClr val="FFFFFF"/>
                </a:solidFill>
                <a:latin typeface="Bebas Neue"/>
                <a:cs typeface="Bebas Neue"/>
              </a:rPr>
              <a:t>–202</a:t>
            </a:r>
            <a:r>
              <a:rPr lang="it-IT" sz="3000" spc="-10" dirty="0">
                <a:solidFill>
                  <a:srgbClr val="FFFFFF"/>
                </a:solidFill>
                <a:latin typeface="Bebas Neue"/>
                <a:cs typeface="Bebas Neue"/>
              </a:rPr>
              <a:t>5</a:t>
            </a:r>
            <a:endParaRPr sz="3000" dirty="0">
              <a:latin typeface="Bebas Neue"/>
              <a:cs typeface="Bebas Neue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723509" y="273982"/>
            <a:ext cx="7418850" cy="13978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03525" algn="l"/>
                <a:tab pos="5609590" algn="l"/>
              </a:tabLst>
            </a:pPr>
            <a:r>
              <a:rPr lang="it-IT" sz="4000" spc="-10" dirty="0"/>
              <a:t>DESIGN DELLA COMUNICAZIONE</a:t>
            </a:r>
            <a:br>
              <a:rPr lang="it-IT" spc="-10" dirty="0"/>
            </a:br>
            <a:r>
              <a:rPr lang="it-IT" spc="-10" dirty="0"/>
              <a:t>3° anno</a:t>
            </a:r>
            <a:br>
              <a:rPr lang="it-IT" spc="-10" dirty="0">
                <a:solidFill>
                  <a:srgbClr val="FABB1A"/>
                </a:solidFill>
              </a:rPr>
            </a:br>
            <a:r>
              <a:rPr lang="it-IT" sz="2000" dirty="0">
                <a:solidFill>
                  <a:schemeClr val="tx1"/>
                </a:solidFill>
              </a:rPr>
              <a:t>Presentazione del Piano degli studi dal 28 agosto al 9 settembre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" name="object 2"/>
          <p:cNvSpPr/>
          <p:nvPr/>
        </p:nvSpPr>
        <p:spPr>
          <a:xfrm>
            <a:off x="734497" y="2146300"/>
            <a:ext cx="7157564" cy="360045"/>
          </a:xfrm>
          <a:custGeom>
            <a:avLst/>
            <a:gdLst/>
            <a:ahLst/>
            <a:cxnLst/>
            <a:rect l="l" t="t" r="r" b="b"/>
            <a:pathLst>
              <a:path w="6873875" h="360044">
                <a:moveTo>
                  <a:pt x="6873595" y="0"/>
                </a:moveTo>
                <a:lnTo>
                  <a:pt x="0" y="0"/>
                </a:lnTo>
                <a:lnTo>
                  <a:pt x="0" y="359994"/>
                </a:lnTo>
                <a:lnTo>
                  <a:pt x="6873595" y="359994"/>
                </a:lnTo>
                <a:lnTo>
                  <a:pt x="6873595" y="0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43475" y="2937231"/>
            <a:ext cx="4161864" cy="360045"/>
          </a:xfrm>
          <a:custGeom>
            <a:avLst/>
            <a:gdLst/>
            <a:ahLst/>
            <a:cxnLst/>
            <a:rect l="l" t="t" r="r" b="b"/>
            <a:pathLst>
              <a:path w="6873875" h="360044">
                <a:moveTo>
                  <a:pt x="6873595" y="0"/>
                </a:moveTo>
                <a:lnTo>
                  <a:pt x="0" y="0"/>
                </a:lnTo>
                <a:lnTo>
                  <a:pt x="0" y="359994"/>
                </a:lnTo>
                <a:lnTo>
                  <a:pt x="6873595" y="359994"/>
                </a:lnTo>
                <a:lnTo>
                  <a:pt x="6873595" y="0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02581" y="2212528"/>
            <a:ext cx="4632707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lang="it-IT" sz="1300" b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LABORATORIO 1° Semestre</a:t>
            </a:r>
            <a:r>
              <a:rPr lang="it-IT" sz="1200" i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 </a:t>
            </a:r>
            <a:r>
              <a:rPr lang="it-IT" sz="1100" i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(sul nome link al programma)</a:t>
            </a:r>
            <a:endParaRPr sz="1300" i="1" dirty="0">
              <a:latin typeface="Montserrat"/>
              <a:cs typeface="Montserra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89882" y="2605359"/>
            <a:ext cx="3219450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  <a:hlinkClick r:id="rId2"/>
              </a:rPr>
              <a:t>Laboratorio di Sintesi Finale sez. 1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02582" y="2998190"/>
            <a:ext cx="3206750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  <a:hlinkClick r:id="rId3"/>
              </a:rPr>
              <a:t>Laboratorio di Sintesi Finale sez. 2</a:t>
            </a:r>
            <a:endParaRPr lang="it-IT" sz="1300" dirty="0">
              <a:latin typeface="Montserrat"/>
              <a:cs typeface="Montserra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435289" y="2180389"/>
            <a:ext cx="906819" cy="206979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DATA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200" b="1" dirty="0">
                <a:latin typeface="Montserrat"/>
                <a:cs typeface="Montserrat"/>
              </a:rPr>
              <a:t>4 settembre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200" b="1" dirty="0">
                <a:latin typeface="Montserrat"/>
                <a:cs typeface="Montserrat"/>
              </a:rPr>
              <a:t>2024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sz="1300" b="1" dirty="0">
                <a:latin typeface="Montserrat"/>
                <a:cs typeface="Montserrat"/>
              </a:rPr>
              <a:t>	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8601900" y="5722611"/>
            <a:ext cx="234950" cy="307135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35"/>
              </a:spcBef>
            </a:pPr>
            <a:r>
              <a:rPr lang="it-IT" b="1" dirty="0">
                <a:latin typeface="Montserrat"/>
                <a:cs typeface="Montserrat"/>
              </a:rPr>
              <a:t>9</a:t>
            </a:r>
            <a:endParaRPr sz="1800" dirty="0">
              <a:latin typeface="Montserrat"/>
              <a:cs typeface="Montserrat"/>
            </a:endParaRPr>
          </a:p>
        </p:txBody>
      </p:sp>
      <p:sp>
        <p:nvSpPr>
          <p:cNvPr id="52" name="object 18">
            <a:extLst>
              <a:ext uri="{FF2B5EF4-FFF2-40B4-BE49-F238E27FC236}">
                <a16:creationId xmlns:a16="http://schemas.microsoft.com/office/drawing/2014/main" id="{6462C14C-2F78-46C3-8B44-F3E4700FD3D2}"/>
              </a:ext>
            </a:extLst>
          </p:cNvPr>
          <p:cNvSpPr txBox="1"/>
          <p:nvPr/>
        </p:nvSpPr>
        <p:spPr>
          <a:xfrm>
            <a:off x="6359657" y="2159117"/>
            <a:ext cx="733293" cy="19159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ORARIO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10.00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sz="1300" b="1" dirty="0">
                <a:latin typeface="Montserrat"/>
                <a:cs typeface="Montserrat"/>
              </a:rPr>
              <a:t>	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53" name="object 18">
            <a:extLst>
              <a:ext uri="{FF2B5EF4-FFF2-40B4-BE49-F238E27FC236}">
                <a16:creationId xmlns:a16="http://schemas.microsoft.com/office/drawing/2014/main" id="{2002DCAF-D7D4-4ED4-8925-E7E02C594554}"/>
              </a:ext>
            </a:extLst>
          </p:cNvPr>
          <p:cNvSpPr txBox="1"/>
          <p:nvPr/>
        </p:nvSpPr>
        <p:spPr>
          <a:xfrm>
            <a:off x="7168084" y="2184062"/>
            <a:ext cx="862407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AULA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Online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100" b="1" dirty="0">
                <a:solidFill>
                  <a:srgbClr val="0000FF"/>
                </a:solidFill>
                <a:latin typeface="Montserrat"/>
                <a:cs typeface="Montserra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</a:t>
            </a:r>
            <a:r>
              <a:rPr lang="it-IT" sz="1100" b="1" dirty="0" err="1">
                <a:solidFill>
                  <a:srgbClr val="0000FF"/>
                </a:solidFill>
                <a:latin typeface="Montserrat"/>
                <a:cs typeface="Montserra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</a:t>
            </a:r>
            <a:endParaRPr lang="it-IT" sz="1100" b="1" dirty="0">
              <a:solidFill>
                <a:srgbClr val="0000FF"/>
              </a:solidFill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sz="1300" b="1" dirty="0">
                <a:latin typeface="Montserrat"/>
                <a:cs typeface="Montserrat"/>
              </a:rPr>
              <a:t>	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54" name="object 8">
            <a:extLst>
              <a:ext uri="{FF2B5EF4-FFF2-40B4-BE49-F238E27FC236}">
                <a16:creationId xmlns:a16="http://schemas.microsoft.com/office/drawing/2014/main" id="{027F154A-92BA-42B4-83E2-57A1A48033D4}"/>
              </a:ext>
            </a:extLst>
          </p:cNvPr>
          <p:cNvSpPr txBox="1"/>
          <p:nvPr/>
        </p:nvSpPr>
        <p:spPr>
          <a:xfrm>
            <a:off x="772333" y="3441071"/>
            <a:ext cx="3219450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  <a:hlinkClick r:id="rId5"/>
              </a:rPr>
              <a:t>Laboratorio di Sintesi Finale sez. 3</a:t>
            </a:r>
            <a:endParaRPr lang="it-IT" sz="1300" dirty="0">
              <a:latin typeface="Montserrat"/>
              <a:cs typeface="Montserrat"/>
            </a:endParaRPr>
          </a:p>
        </p:txBody>
      </p:sp>
      <p:sp>
        <p:nvSpPr>
          <p:cNvPr id="14" name="object 8">
            <a:extLst>
              <a:ext uri="{FF2B5EF4-FFF2-40B4-BE49-F238E27FC236}">
                <a16:creationId xmlns:a16="http://schemas.microsoft.com/office/drawing/2014/main" id="{A3B6D21A-BBE8-4436-A64A-9600DF21F65C}"/>
              </a:ext>
            </a:extLst>
          </p:cNvPr>
          <p:cNvSpPr txBox="1"/>
          <p:nvPr/>
        </p:nvSpPr>
        <p:spPr>
          <a:xfrm>
            <a:off x="1149350" y="5649626"/>
            <a:ext cx="6845551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spcBef>
                <a:spcPts val="100"/>
              </a:spcBef>
            </a:pPr>
            <a:r>
              <a:rPr lang="it-IT" sz="1100" i="1" dirty="0">
                <a:latin typeface="Montserrat"/>
                <a:cs typeface="Montserrat"/>
              </a:rPr>
              <a:t>Per ogni Laboratorio inserisci tutte e due o tre le sezioni in ordine di preferenza</a:t>
            </a:r>
            <a:endParaRPr sz="1100" i="1" dirty="0">
              <a:latin typeface="Montserrat"/>
              <a:cs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1903465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723508" y="273982"/>
            <a:ext cx="7878391" cy="13978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03525" algn="l"/>
                <a:tab pos="5609590" algn="l"/>
              </a:tabLst>
            </a:pPr>
            <a:r>
              <a:rPr lang="it-IT" sz="4000" spc="-10" dirty="0"/>
              <a:t>DESIGN DEL PRODOTTO INDUSTRIALE</a:t>
            </a:r>
            <a:br>
              <a:rPr lang="it-IT" spc="-10" dirty="0"/>
            </a:br>
            <a:r>
              <a:rPr lang="it-IT" spc="-10" dirty="0"/>
              <a:t>3° anno</a:t>
            </a:r>
            <a:br>
              <a:rPr lang="it-IT" spc="-10" dirty="0">
                <a:solidFill>
                  <a:srgbClr val="FABB1A"/>
                </a:solidFill>
              </a:rPr>
            </a:br>
            <a:r>
              <a:rPr lang="it-IT" sz="2000" dirty="0">
                <a:solidFill>
                  <a:schemeClr val="tx1"/>
                </a:solidFill>
              </a:rPr>
              <a:t>Presentazione del Piano degli studi dal 28 agosto al 9 settembre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" name="object 2"/>
          <p:cNvSpPr/>
          <p:nvPr/>
        </p:nvSpPr>
        <p:spPr>
          <a:xfrm>
            <a:off x="750983" y="1920277"/>
            <a:ext cx="7157564" cy="360045"/>
          </a:xfrm>
          <a:custGeom>
            <a:avLst/>
            <a:gdLst/>
            <a:ahLst/>
            <a:cxnLst/>
            <a:rect l="l" t="t" r="r" b="b"/>
            <a:pathLst>
              <a:path w="6873875" h="360044">
                <a:moveTo>
                  <a:pt x="6873595" y="0"/>
                </a:moveTo>
                <a:lnTo>
                  <a:pt x="0" y="0"/>
                </a:lnTo>
                <a:lnTo>
                  <a:pt x="0" y="359994"/>
                </a:lnTo>
                <a:lnTo>
                  <a:pt x="6873595" y="359994"/>
                </a:lnTo>
                <a:lnTo>
                  <a:pt x="6873595" y="0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59961" y="2711208"/>
            <a:ext cx="4161864" cy="360045"/>
          </a:xfrm>
          <a:custGeom>
            <a:avLst/>
            <a:gdLst/>
            <a:ahLst/>
            <a:cxnLst/>
            <a:rect l="l" t="t" r="r" b="b"/>
            <a:pathLst>
              <a:path w="6873875" h="360044">
                <a:moveTo>
                  <a:pt x="6873595" y="0"/>
                </a:moveTo>
                <a:lnTo>
                  <a:pt x="0" y="0"/>
                </a:lnTo>
                <a:lnTo>
                  <a:pt x="0" y="359994"/>
                </a:lnTo>
                <a:lnTo>
                  <a:pt x="6873595" y="359994"/>
                </a:lnTo>
                <a:lnTo>
                  <a:pt x="6873595" y="0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19067" y="1986505"/>
            <a:ext cx="4632707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lang="it-IT" sz="1300" b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LABORATORIO 1° Semestre</a:t>
            </a:r>
            <a:r>
              <a:rPr lang="it-IT" sz="1200" i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 (</a:t>
            </a:r>
            <a:r>
              <a:rPr lang="it-IT" sz="1050" i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sul nome link al programma)</a:t>
            </a:r>
            <a:endParaRPr sz="1300" i="1" dirty="0">
              <a:latin typeface="Montserrat"/>
              <a:cs typeface="Montserra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06368" y="2379336"/>
            <a:ext cx="4000582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  <a:hlinkClick r:id="rId2"/>
              </a:rPr>
              <a:t>Laboratorio di Sintesi Finale sez. 1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451775" y="1954366"/>
            <a:ext cx="866874" cy="22826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DATA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200" b="1" dirty="0">
                <a:latin typeface="Montserrat"/>
                <a:cs typeface="Montserrat"/>
              </a:rPr>
              <a:t>4 settembre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200" b="1" dirty="0">
                <a:latin typeface="Montserrat"/>
                <a:cs typeface="Montserrat"/>
              </a:rPr>
              <a:t>2024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sz="1300" b="1" dirty="0">
                <a:latin typeface="Montserrat"/>
                <a:cs typeface="Montserrat"/>
              </a:rPr>
              <a:t>	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8388350" y="5722611"/>
            <a:ext cx="448500" cy="307135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35"/>
              </a:spcBef>
            </a:pPr>
            <a:r>
              <a:rPr lang="it-IT" b="1" dirty="0">
                <a:latin typeface="Montserrat"/>
                <a:cs typeface="Montserrat"/>
              </a:rPr>
              <a:t>10</a:t>
            </a:r>
            <a:endParaRPr sz="1800" dirty="0">
              <a:latin typeface="Montserrat"/>
              <a:cs typeface="Montserrat"/>
            </a:endParaRPr>
          </a:p>
        </p:txBody>
      </p:sp>
      <p:sp>
        <p:nvSpPr>
          <p:cNvPr id="52" name="object 18">
            <a:extLst>
              <a:ext uri="{FF2B5EF4-FFF2-40B4-BE49-F238E27FC236}">
                <a16:creationId xmlns:a16="http://schemas.microsoft.com/office/drawing/2014/main" id="{6462C14C-2F78-46C3-8B44-F3E4700FD3D2}"/>
              </a:ext>
            </a:extLst>
          </p:cNvPr>
          <p:cNvSpPr txBox="1"/>
          <p:nvPr/>
        </p:nvSpPr>
        <p:spPr>
          <a:xfrm>
            <a:off x="6376143" y="1933094"/>
            <a:ext cx="750933" cy="21287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ORARIO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14:30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sz="1300" b="1" dirty="0">
                <a:latin typeface="Montserrat"/>
                <a:cs typeface="Montserrat"/>
              </a:rPr>
              <a:t>	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53" name="object 18">
            <a:extLst>
              <a:ext uri="{FF2B5EF4-FFF2-40B4-BE49-F238E27FC236}">
                <a16:creationId xmlns:a16="http://schemas.microsoft.com/office/drawing/2014/main" id="{2002DCAF-D7D4-4ED4-8925-E7E02C594554}"/>
              </a:ext>
            </a:extLst>
          </p:cNvPr>
          <p:cNvSpPr txBox="1"/>
          <p:nvPr/>
        </p:nvSpPr>
        <p:spPr>
          <a:xfrm>
            <a:off x="7184570" y="1958039"/>
            <a:ext cx="862407" cy="188513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AULA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Online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100" b="1" dirty="0">
                <a:solidFill>
                  <a:srgbClr val="0000FF"/>
                </a:solidFill>
                <a:latin typeface="Montserrat"/>
                <a:cs typeface="Montserra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</a:t>
            </a:r>
            <a:r>
              <a:rPr lang="it-IT" sz="1100" b="1" dirty="0" err="1">
                <a:solidFill>
                  <a:srgbClr val="0000FF"/>
                </a:solidFill>
                <a:latin typeface="Montserrat"/>
                <a:cs typeface="Montserra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</a:t>
            </a:r>
            <a:endParaRPr lang="it-IT" sz="1100" b="1" dirty="0">
              <a:solidFill>
                <a:srgbClr val="0000FF"/>
              </a:solidFill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sz="1300" b="1" dirty="0">
                <a:latin typeface="Montserrat"/>
                <a:cs typeface="Montserrat"/>
              </a:rPr>
              <a:t>	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22" name="object 8">
            <a:extLst>
              <a:ext uri="{FF2B5EF4-FFF2-40B4-BE49-F238E27FC236}">
                <a16:creationId xmlns:a16="http://schemas.microsoft.com/office/drawing/2014/main" id="{0F3CA368-3483-4905-B3F8-9930B37CAB6D}"/>
              </a:ext>
            </a:extLst>
          </p:cNvPr>
          <p:cNvSpPr txBox="1"/>
          <p:nvPr/>
        </p:nvSpPr>
        <p:spPr>
          <a:xfrm>
            <a:off x="806368" y="2757379"/>
            <a:ext cx="4000582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  <a:hlinkClick r:id="rId4"/>
              </a:rPr>
              <a:t>Laboratorio di Sintesi Finale sez. 2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24" name="object 3">
            <a:extLst>
              <a:ext uri="{FF2B5EF4-FFF2-40B4-BE49-F238E27FC236}">
                <a16:creationId xmlns:a16="http://schemas.microsoft.com/office/drawing/2014/main" id="{1D7B20D1-7914-4B25-BE90-156A53A423DB}"/>
              </a:ext>
            </a:extLst>
          </p:cNvPr>
          <p:cNvSpPr/>
          <p:nvPr/>
        </p:nvSpPr>
        <p:spPr>
          <a:xfrm>
            <a:off x="769173" y="3429360"/>
            <a:ext cx="4161864" cy="360045"/>
          </a:xfrm>
          <a:custGeom>
            <a:avLst/>
            <a:gdLst/>
            <a:ahLst/>
            <a:cxnLst/>
            <a:rect l="l" t="t" r="r" b="b"/>
            <a:pathLst>
              <a:path w="6873875" h="360044">
                <a:moveTo>
                  <a:pt x="6873595" y="0"/>
                </a:moveTo>
                <a:lnTo>
                  <a:pt x="0" y="0"/>
                </a:lnTo>
                <a:lnTo>
                  <a:pt x="0" y="359994"/>
                </a:lnTo>
                <a:lnTo>
                  <a:pt x="6873595" y="359994"/>
                </a:lnTo>
                <a:lnTo>
                  <a:pt x="6873595" y="0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8">
            <a:extLst>
              <a:ext uri="{FF2B5EF4-FFF2-40B4-BE49-F238E27FC236}">
                <a16:creationId xmlns:a16="http://schemas.microsoft.com/office/drawing/2014/main" id="{6BBF3739-18A9-44E0-8882-31A379650384}"/>
              </a:ext>
            </a:extLst>
          </p:cNvPr>
          <p:cNvSpPr txBox="1"/>
          <p:nvPr/>
        </p:nvSpPr>
        <p:spPr>
          <a:xfrm>
            <a:off x="815580" y="3475531"/>
            <a:ext cx="4000582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  <a:hlinkClick r:id="rId5"/>
              </a:rPr>
              <a:t>Laboratorio di Sintesi Finale sez. 4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26" name="object 8">
            <a:extLst>
              <a:ext uri="{FF2B5EF4-FFF2-40B4-BE49-F238E27FC236}">
                <a16:creationId xmlns:a16="http://schemas.microsoft.com/office/drawing/2014/main" id="{0026C5DF-B186-4C41-BD7F-071E40C23025}"/>
              </a:ext>
            </a:extLst>
          </p:cNvPr>
          <p:cNvSpPr txBox="1"/>
          <p:nvPr/>
        </p:nvSpPr>
        <p:spPr>
          <a:xfrm>
            <a:off x="804426" y="3114132"/>
            <a:ext cx="4000582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  <a:hlinkClick r:id="rId6"/>
              </a:rPr>
              <a:t>Laboratorio di Sintesi Finale sez. 3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27" name="object 8">
            <a:extLst>
              <a:ext uri="{FF2B5EF4-FFF2-40B4-BE49-F238E27FC236}">
                <a16:creationId xmlns:a16="http://schemas.microsoft.com/office/drawing/2014/main" id="{DF6DB624-8871-44BC-B9D9-621FD1D5CBF4}"/>
              </a:ext>
            </a:extLst>
          </p:cNvPr>
          <p:cNvSpPr txBox="1"/>
          <p:nvPr/>
        </p:nvSpPr>
        <p:spPr>
          <a:xfrm>
            <a:off x="804426" y="3884423"/>
            <a:ext cx="4000582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  <a:hlinkClick r:id="rId7"/>
              </a:rPr>
              <a:t>Laboratorio di Sintesi Finale sez. 5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19" name="object 3">
            <a:extLst>
              <a:ext uri="{FF2B5EF4-FFF2-40B4-BE49-F238E27FC236}">
                <a16:creationId xmlns:a16="http://schemas.microsoft.com/office/drawing/2014/main" id="{AC606840-BE6B-4278-B3E7-A915D4B9FF85}"/>
              </a:ext>
            </a:extLst>
          </p:cNvPr>
          <p:cNvSpPr/>
          <p:nvPr/>
        </p:nvSpPr>
        <p:spPr>
          <a:xfrm>
            <a:off x="761056" y="4198297"/>
            <a:ext cx="4161864" cy="497845"/>
          </a:xfrm>
          <a:custGeom>
            <a:avLst/>
            <a:gdLst/>
            <a:ahLst/>
            <a:cxnLst/>
            <a:rect l="l" t="t" r="r" b="b"/>
            <a:pathLst>
              <a:path w="6873875" h="360044">
                <a:moveTo>
                  <a:pt x="6873595" y="0"/>
                </a:moveTo>
                <a:lnTo>
                  <a:pt x="0" y="0"/>
                </a:lnTo>
                <a:lnTo>
                  <a:pt x="0" y="359994"/>
                </a:lnTo>
                <a:lnTo>
                  <a:pt x="6873595" y="359994"/>
                </a:lnTo>
                <a:lnTo>
                  <a:pt x="6873595" y="0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8">
            <a:extLst>
              <a:ext uri="{FF2B5EF4-FFF2-40B4-BE49-F238E27FC236}">
                <a16:creationId xmlns:a16="http://schemas.microsoft.com/office/drawing/2014/main" id="{E8448FCC-D5FE-40C2-9B93-97D1B1B35D42}"/>
              </a:ext>
            </a:extLst>
          </p:cNvPr>
          <p:cNvSpPr txBox="1"/>
          <p:nvPr/>
        </p:nvSpPr>
        <p:spPr>
          <a:xfrm>
            <a:off x="807463" y="4244468"/>
            <a:ext cx="4161864" cy="3872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  <a:hlinkClick r:id="rId8"/>
              </a:rPr>
              <a:t>Laboratorio di Sintesi Finale sez. 6 </a:t>
            </a:r>
            <a:endParaRPr lang="it-IT" sz="1300" b="1" u="sng" dirty="0">
              <a:uFill>
                <a:solidFill>
                  <a:srgbClr val="000000"/>
                </a:solidFill>
              </a:uFill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1050" i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(con CdL Interni) -Inglese</a:t>
            </a:r>
            <a:endParaRPr sz="1300" i="1" dirty="0">
              <a:latin typeface="Montserrat"/>
              <a:cs typeface="Montserrat"/>
            </a:endParaRPr>
          </a:p>
        </p:txBody>
      </p:sp>
      <p:sp>
        <p:nvSpPr>
          <p:cNvPr id="21" name="object 8">
            <a:extLst>
              <a:ext uri="{FF2B5EF4-FFF2-40B4-BE49-F238E27FC236}">
                <a16:creationId xmlns:a16="http://schemas.microsoft.com/office/drawing/2014/main" id="{B82F51ED-857C-464C-A8E9-4A06A3C2AF23}"/>
              </a:ext>
            </a:extLst>
          </p:cNvPr>
          <p:cNvSpPr txBox="1"/>
          <p:nvPr/>
        </p:nvSpPr>
        <p:spPr>
          <a:xfrm>
            <a:off x="1149350" y="5649626"/>
            <a:ext cx="6845551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spcBef>
                <a:spcPts val="100"/>
              </a:spcBef>
            </a:pPr>
            <a:r>
              <a:rPr lang="it-IT" sz="1100" i="1" dirty="0">
                <a:latin typeface="Montserrat"/>
                <a:cs typeface="Montserrat"/>
              </a:rPr>
              <a:t>Per ogni Laboratorio inserisci tutte e due o tre le sezioni in ordine di preferenza</a:t>
            </a:r>
            <a:endParaRPr sz="1100" i="1" dirty="0">
              <a:latin typeface="Montserrat"/>
              <a:cs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7619215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723509" y="273982"/>
            <a:ext cx="7418850" cy="13978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03525" algn="l"/>
                <a:tab pos="5609590" algn="l"/>
              </a:tabLst>
            </a:pPr>
            <a:r>
              <a:rPr lang="it-IT" sz="4000" spc="-10" dirty="0"/>
              <a:t>DESIGN DEGLI INTERNI</a:t>
            </a:r>
            <a:br>
              <a:rPr lang="it-IT" spc="-10" dirty="0"/>
            </a:br>
            <a:r>
              <a:rPr lang="it-IT" spc="-10" dirty="0"/>
              <a:t>3° anno</a:t>
            </a:r>
            <a:br>
              <a:rPr lang="it-IT" spc="-10" dirty="0">
                <a:solidFill>
                  <a:srgbClr val="FABB1A"/>
                </a:solidFill>
              </a:rPr>
            </a:br>
            <a:r>
              <a:rPr lang="it-IT" sz="2000" dirty="0">
                <a:solidFill>
                  <a:schemeClr val="tx1"/>
                </a:solidFill>
              </a:rPr>
              <a:t>Presentazione del Piano degli studi dal 28 agosto al 9 settembre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" name="object 2"/>
          <p:cNvSpPr/>
          <p:nvPr/>
        </p:nvSpPr>
        <p:spPr>
          <a:xfrm>
            <a:off x="729859" y="2070100"/>
            <a:ext cx="7157564" cy="360045"/>
          </a:xfrm>
          <a:custGeom>
            <a:avLst/>
            <a:gdLst/>
            <a:ahLst/>
            <a:cxnLst/>
            <a:rect l="l" t="t" r="r" b="b"/>
            <a:pathLst>
              <a:path w="6873875" h="360044">
                <a:moveTo>
                  <a:pt x="6873595" y="0"/>
                </a:moveTo>
                <a:lnTo>
                  <a:pt x="0" y="0"/>
                </a:lnTo>
                <a:lnTo>
                  <a:pt x="0" y="359994"/>
                </a:lnTo>
                <a:lnTo>
                  <a:pt x="6873595" y="359994"/>
                </a:lnTo>
                <a:lnTo>
                  <a:pt x="6873595" y="0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38836" y="2861031"/>
            <a:ext cx="4218481" cy="360045"/>
          </a:xfrm>
          <a:custGeom>
            <a:avLst/>
            <a:gdLst/>
            <a:ahLst/>
            <a:cxnLst/>
            <a:rect l="l" t="t" r="r" b="b"/>
            <a:pathLst>
              <a:path w="6873875" h="360044">
                <a:moveTo>
                  <a:pt x="6873595" y="0"/>
                </a:moveTo>
                <a:lnTo>
                  <a:pt x="0" y="0"/>
                </a:lnTo>
                <a:lnTo>
                  <a:pt x="0" y="359994"/>
                </a:lnTo>
                <a:lnTo>
                  <a:pt x="6873595" y="359994"/>
                </a:lnTo>
                <a:lnTo>
                  <a:pt x="6873595" y="0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97943" y="2136328"/>
            <a:ext cx="4632707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lang="it-IT" sz="1300" b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LABORATORIO 1° Semestre</a:t>
            </a:r>
            <a:r>
              <a:rPr lang="it-IT" sz="1200" i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 </a:t>
            </a:r>
            <a:r>
              <a:rPr lang="it-IT" sz="1100" i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(sul nome link al programma)</a:t>
            </a:r>
            <a:endParaRPr sz="1300" i="1" dirty="0">
              <a:latin typeface="Montserrat"/>
              <a:cs typeface="Montserra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85244" y="2529159"/>
            <a:ext cx="4000582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  <a:hlinkClick r:id="rId2"/>
              </a:rPr>
              <a:t>Laboratorio di Sintesi Finale sez. 1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430650" y="2104189"/>
            <a:ext cx="879903" cy="206979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DATA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200" b="1" dirty="0">
                <a:latin typeface="Montserrat"/>
                <a:cs typeface="Montserrat"/>
              </a:rPr>
              <a:t>4 settembre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200" b="1" dirty="0">
                <a:latin typeface="Montserrat"/>
                <a:cs typeface="Montserrat"/>
              </a:rPr>
              <a:t>2024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sz="1300" b="1" dirty="0">
                <a:latin typeface="Montserrat"/>
                <a:cs typeface="Montserrat"/>
              </a:rPr>
              <a:t>	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8601900" y="5722611"/>
            <a:ext cx="234950" cy="307135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35"/>
              </a:spcBef>
            </a:pPr>
            <a:r>
              <a:rPr lang="it-IT" b="1" dirty="0">
                <a:latin typeface="Montserrat"/>
                <a:cs typeface="Montserrat"/>
              </a:rPr>
              <a:t>11</a:t>
            </a:r>
            <a:endParaRPr sz="1800" dirty="0">
              <a:latin typeface="Montserrat"/>
              <a:cs typeface="Montserrat"/>
            </a:endParaRPr>
          </a:p>
        </p:txBody>
      </p:sp>
      <p:sp>
        <p:nvSpPr>
          <p:cNvPr id="52" name="object 18">
            <a:extLst>
              <a:ext uri="{FF2B5EF4-FFF2-40B4-BE49-F238E27FC236}">
                <a16:creationId xmlns:a16="http://schemas.microsoft.com/office/drawing/2014/main" id="{6462C14C-2F78-46C3-8B44-F3E4700FD3D2}"/>
              </a:ext>
            </a:extLst>
          </p:cNvPr>
          <p:cNvSpPr txBox="1"/>
          <p:nvPr/>
        </p:nvSpPr>
        <p:spPr>
          <a:xfrm>
            <a:off x="6355019" y="2082917"/>
            <a:ext cx="808427" cy="19159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ORARIO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10:00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sz="1300" b="1" dirty="0">
                <a:latin typeface="Montserrat"/>
                <a:cs typeface="Montserrat"/>
              </a:rPr>
              <a:t>	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53" name="object 18">
            <a:extLst>
              <a:ext uri="{FF2B5EF4-FFF2-40B4-BE49-F238E27FC236}">
                <a16:creationId xmlns:a16="http://schemas.microsoft.com/office/drawing/2014/main" id="{2002DCAF-D7D4-4ED4-8925-E7E02C594554}"/>
              </a:ext>
            </a:extLst>
          </p:cNvPr>
          <p:cNvSpPr txBox="1"/>
          <p:nvPr/>
        </p:nvSpPr>
        <p:spPr>
          <a:xfrm>
            <a:off x="7163446" y="2107862"/>
            <a:ext cx="862407" cy="16722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AULA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Online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100" b="1" dirty="0">
                <a:solidFill>
                  <a:srgbClr val="0000FF"/>
                </a:solidFill>
                <a:latin typeface="Montserrat"/>
                <a:cs typeface="Montserra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</a:t>
            </a:r>
            <a:r>
              <a:rPr lang="it-IT" sz="1100" b="1" dirty="0" err="1">
                <a:solidFill>
                  <a:srgbClr val="0000FF"/>
                </a:solidFill>
                <a:latin typeface="Montserrat"/>
                <a:cs typeface="Montserra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</a:t>
            </a:r>
            <a:endParaRPr lang="it-IT" sz="1100" b="1" dirty="0">
              <a:solidFill>
                <a:srgbClr val="0000FF"/>
              </a:solidFill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sz="1300" b="1" dirty="0">
                <a:latin typeface="Montserrat"/>
                <a:cs typeface="Montserrat"/>
              </a:rPr>
              <a:t>	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22" name="object 8">
            <a:extLst>
              <a:ext uri="{FF2B5EF4-FFF2-40B4-BE49-F238E27FC236}">
                <a16:creationId xmlns:a16="http://schemas.microsoft.com/office/drawing/2014/main" id="{0F3CA368-3483-4905-B3F8-9930B37CAB6D}"/>
              </a:ext>
            </a:extLst>
          </p:cNvPr>
          <p:cNvSpPr txBox="1"/>
          <p:nvPr/>
        </p:nvSpPr>
        <p:spPr>
          <a:xfrm>
            <a:off x="785243" y="2907202"/>
            <a:ext cx="4172075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  <a:hlinkClick r:id="rId4"/>
              </a:rPr>
              <a:t>Laboratorio di Sintesi Finale sez. 2 </a:t>
            </a:r>
            <a:endParaRPr lang="it-IT" sz="1300" i="1" dirty="0">
              <a:latin typeface="Montserrat"/>
              <a:cs typeface="Montserrat"/>
            </a:endParaRPr>
          </a:p>
        </p:txBody>
      </p:sp>
      <p:sp>
        <p:nvSpPr>
          <p:cNvPr id="24" name="object 3">
            <a:extLst>
              <a:ext uri="{FF2B5EF4-FFF2-40B4-BE49-F238E27FC236}">
                <a16:creationId xmlns:a16="http://schemas.microsoft.com/office/drawing/2014/main" id="{1D7B20D1-7914-4B25-BE90-156A53A423DB}"/>
              </a:ext>
            </a:extLst>
          </p:cNvPr>
          <p:cNvSpPr/>
          <p:nvPr/>
        </p:nvSpPr>
        <p:spPr>
          <a:xfrm>
            <a:off x="748049" y="3710448"/>
            <a:ext cx="4209268" cy="360045"/>
          </a:xfrm>
          <a:custGeom>
            <a:avLst/>
            <a:gdLst/>
            <a:ahLst/>
            <a:cxnLst/>
            <a:rect l="l" t="t" r="r" b="b"/>
            <a:pathLst>
              <a:path w="6873875" h="360044">
                <a:moveTo>
                  <a:pt x="6873595" y="0"/>
                </a:moveTo>
                <a:lnTo>
                  <a:pt x="0" y="0"/>
                </a:lnTo>
                <a:lnTo>
                  <a:pt x="0" y="359994"/>
                </a:lnTo>
                <a:lnTo>
                  <a:pt x="6873595" y="359994"/>
                </a:lnTo>
                <a:lnTo>
                  <a:pt x="6873595" y="0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8">
            <a:extLst>
              <a:ext uri="{FF2B5EF4-FFF2-40B4-BE49-F238E27FC236}">
                <a16:creationId xmlns:a16="http://schemas.microsoft.com/office/drawing/2014/main" id="{6BBF3739-18A9-44E0-8882-31A379650384}"/>
              </a:ext>
            </a:extLst>
          </p:cNvPr>
          <p:cNvSpPr txBox="1"/>
          <p:nvPr/>
        </p:nvSpPr>
        <p:spPr>
          <a:xfrm>
            <a:off x="794456" y="3756619"/>
            <a:ext cx="4000582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  <a:hlinkClick r:id="rId5"/>
              </a:rPr>
              <a:t>Laboratorio di Sintesi Finale sez. 4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26" name="object 8">
            <a:extLst>
              <a:ext uri="{FF2B5EF4-FFF2-40B4-BE49-F238E27FC236}">
                <a16:creationId xmlns:a16="http://schemas.microsoft.com/office/drawing/2014/main" id="{0026C5DF-B186-4C41-BD7F-071E40C23025}"/>
              </a:ext>
            </a:extLst>
          </p:cNvPr>
          <p:cNvSpPr txBox="1"/>
          <p:nvPr/>
        </p:nvSpPr>
        <p:spPr>
          <a:xfrm>
            <a:off x="783302" y="3263955"/>
            <a:ext cx="4218480" cy="3872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  <a:hlinkClick r:id="rId6"/>
              </a:rPr>
              <a:t>Laboratorio di Sintesi Finale sez. 3</a:t>
            </a:r>
            <a:r>
              <a:rPr lang="it-IT" sz="1300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  <a:hlinkClick r:id="rId6"/>
              </a:rPr>
              <a:t> </a:t>
            </a:r>
            <a:endParaRPr lang="it-IT" sz="1300" dirty="0">
              <a:uFill>
                <a:solidFill>
                  <a:srgbClr val="000000"/>
                </a:solidFill>
              </a:uFill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1050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(</a:t>
            </a:r>
            <a:r>
              <a:rPr lang="it-IT" sz="1050" i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con CdL Prodotto) Inglese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27" name="object 8">
            <a:extLst>
              <a:ext uri="{FF2B5EF4-FFF2-40B4-BE49-F238E27FC236}">
                <a16:creationId xmlns:a16="http://schemas.microsoft.com/office/drawing/2014/main" id="{DF6DB624-8871-44BC-B9D9-621FD1D5CBF4}"/>
              </a:ext>
            </a:extLst>
          </p:cNvPr>
          <p:cNvSpPr txBox="1"/>
          <p:nvPr/>
        </p:nvSpPr>
        <p:spPr>
          <a:xfrm>
            <a:off x="783302" y="4179959"/>
            <a:ext cx="4000582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  <a:hlinkClick r:id="rId7"/>
              </a:rPr>
              <a:t>Laboratorio di Sintesi Finale sez. 5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19" name="object 8">
            <a:extLst>
              <a:ext uri="{FF2B5EF4-FFF2-40B4-BE49-F238E27FC236}">
                <a16:creationId xmlns:a16="http://schemas.microsoft.com/office/drawing/2014/main" id="{82918230-A0C0-415A-8879-9F136F0A1FA3}"/>
              </a:ext>
            </a:extLst>
          </p:cNvPr>
          <p:cNvSpPr txBox="1"/>
          <p:nvPr/>
        </p:nvSpPr>
        <p:spPr>
          <a:xfrm>
            <a:off x="1149350" y="5649626"/>
            <a:ext cx="6845551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spcBef>
                <a:spcPts val="100"/>
              </a:spcBef>
            </a:pPr>
            <a:r>
              <a:rPr lang="it-IT" sz="1100" i="1" dirty="0">
                <a:latin typeface="Montserrat"/>
                <a:cs typeface="Montserrat"/>
              </a:rPr>
              <a:t>Per ogni Laboratorio inserisci tutte e due o tre le sezioni in ordine di preferenza</a:t>
            </a:r>
            <a:endParaRPr sz="1100" i="1" dirty="0">
              <a:latin typeface="Montserrat"/>
              <a:cs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31370733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723509" y="273982"/>
            <a:ext cx="7418850" cy="13978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03525" algn="l"/>
                <a:tab pos="5609590" algn="l"/>
              </a:tabLst>
            </a:pPr>
            <a:r>
              <a:rPr lang="it-IT" sz="4000" spc="-10" dirty="0"/>
              <a:t>DESIGN DELLA MODA</a:t>
            </a:r>
            <a:br>
              <a:rPr lang="it-IT" spc="-10" dirty="0"/>
            </a:br>
            <a:r>
              <a:rPr lang="it-IT" spc="-10" dirty="0"/>
              <a:t>3° anno</a:t>
            </a:r>
            <a:br>
              <a:rPr lang="it-IT" spc="-10" dirty="0">
                <a:solidFill>
                  <a:srgbClr val="FABB1A"/>
                </a:solidFill>
              </a:rPr>
            </a:br>
            <a:r>
              <a:rPr lang="it-IT" sz="2000" dirty="0">
                <a:solidFill>
                  <a:schemeClr val="tx1"/>
                </a:solidFill>
              </a:rPr>
              <a:t>Presentazione del Piano degli studi dal 28 agosto al 9 settembre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8312150" y="5722611"/>
            <a:ext cx="524700" cy="307135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35"/>
              </a:spcBef>
            </a:pPr>
            <a:r>
              <a:rPr lang="it-IT" b="1" dirty="0">
                <a:latin typeface="Montserrat"/>
                <a:cs typeface="Montserrat"/>
              </a:rPr>
              <a:t>12</a:t>
            </a:r>
            <a:endParaRPr sz="1800" dirty="0">
              <a:latin typeface="Montserrat"/>
              <a:cs typeface="Montserrat"/>
            </a:endParaRPr>
          </a:p>
        </p:txBody>
      </p:sp>
      <p:sp>
        <p:nvSpPr>
          <p:cNvPr id="23" name="object 2">
            <a:extLst>
              <a:ext uri="{FF2B5EF4-FFF2-40B4-BE49-F238E27FC236}">
                <a16:creationId xmlns:a16="http://schemas.microsoft.com/office/drawing/2014/main" id="{B16D85D6-3CE9-4543-B5A9-197937E33B0C}"/>
              </a:ext>
            </a:extLst>
          </p:cNvPr>
          <p:cNvSpPr/>
          <p:nvPr/>
        </p:nvSpPr>
        <p:spPr>
          <a:xfrm>
            <a:off x="736400" y="2070100"/>
            <a:ext cx="7157564" cy="360045"/>
          </a:xfrm>
          <a:custGeom>
            <a:avLst/>
            <a:gdLst/>
            <a:ahLst/>
            <a:cxnLst/>
            <a:rect l="l" t="t" r="r" b="b"/>
            <a:pathLst>
              <a:path w="6873875" h="360044">
                <a:moveTo>
                  <a:pt x="6873595" y="0"/>
                </a:moveTo>
                <a:lnTo>
                  <a:pt x="0" y="0"/>
                </a:lnTo>
                <a:lnTo>
                  <a:pt x="0" y="359994"/>
                </a:lnTo>
                <a:lnTo>
                  <a:pt x="6873595" y="359994"/>
                </a:lnTo>
                <a:lnTo>
                  <a:pt x="6873595" y="0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3">
            <a:extLst>
              <a:ext uri="{FF2B5EF4-FFF2-40B4-BE49-F238E27FC236}">
                <a16:creationId xmlns:a16="http://schemas.microsoft.com/office/drawing/2014/main" id="{D8ED4FFC-EB8B-4FF6-9CC8-0365166B8828}"/>
              </a:ext>
            </a:extLst>
          </p:cNvPr>
          <p:cNvSpPr/>
          <p:nvPr/>
        </p:nvSpPr>
        <p:spPr>
          <a:xfrm>
            <a:off x="736400" y="3125687"/>
            <a:ext cx="4161864" cy="541219"/>
          </a:xfrm>
          <a:custGeom>
            <a:avLst/>
            <a:gdLst/>
            <a:ahLst/>
            <a:cxnLst/>
            <a:rect l="l" t="t" r="r" b="b"/>
            <a:pathLst>
              <a:path w="6873875" h="360044">
                <a:moveTo>
                  <a:pt x="6873595" y="0"/>
                </a:moveTo>
                <a:lnTo>
                  <a:pt x="0" y="0"/>
                </a:lnTo>
                <a:lnTo>
                  <a:pt x="0" y="359994"/>
                </a:lnTo>
                <a:lnTo>
                  <a:pt x="6873595" y="359994"/>
                </a:lnTo>
                <a:lnTo>
                  <a:pt x="6873595" y="0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7">
            <a:extLst>
              <a:ext uri="{FF2B5EF4-FFF2-40B4-BE49-F238E27FC236}">
                <a16:creationId xmlns:a16="http://schemas.microsoft.com/office/drawing/2014/main" id="{6017F3EA-0B11-4997-AE28-EDBFDFFEE51D}"/>
              </a:ext>
            </a:extLst>
          </p:cNvPr>
          <p:cNvSpPr txBox="1"/>
          <p:nvPr/>
        </p:nvSpPr>
        <p:spPr>
          <a:xfrm>
            <a:off x="804484" y="2136328"/>
            <a:ext cx="4494278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lang="it-IT" sz="1300" b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LABORATORIO 1° Semestre</a:t>
            </a:r>
            <a:r>
              <a:rPr lang="it-IT" sz="1200" i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 </a:t>
            </a:r>
            <a:r>
              <a:rPr lang="it-IT" sz="1050" i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(sul nome link al programma)</a:t>
            </a:r>
            <a:endParaRPr sz="1300" i="1" dirty="0">
              <a:latin typeface="Montserrat"/>
              <a:cs typeface="Montserrat"/>
            </a:endParaRPr>
          </a:p>
        </p:txBody>
      </p:sp>
      <p:sp>
        <p:nvSpPr>
          <p:cNvPr id="26" name="object 8">
            <a:extLst>
              <a:ext uri="{FF2B5EF4-FFF2-40B4-BE49-F238E27FC236}">
                <a16:creationId xmlns:a16="http://schemas.microsoft.com/office/drawing/2014/main" id="{A88C4D96-DB97-4FB1-A565-B7146B91B437}"/>
              </a:ext>
            </a:extLst>
          </p:cNvPr>
          <p:cNvSpPr txBox="1"/>
          <p:nvPr/>
        </p:nvSpPr>
        <p:spPr>
          <a:xfrm>
            <a:off x="791785" y="2529159"/>
            <a:ext cx="3783000" cy="4129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  <a:hlinkClick r:id="rId2"/>
              </a:rPr>
              <a:t>Laboratorio di Sintesi </a:t>
            </a: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  <a:hlinkClick r:id="rId2"/>
              </a:rPr>
              <a:t>Finale - KNITWEAR DESIGN</a:t>
            </a:r>
            <a:endParaRPr sz="1300" b="1" u="sng" dirty="0">
              <a:uFill>
                <a:solidFill>
                  <a:srgbClr val="000000"/>
                </a:solidFill>
              </a:uFill>
              <a:latin typeface="Montserrat"/>
            </a:endParaRPr>
          </a:p>
        </p:txBody>
      </p:sp>
      <p:sp>
        <p:nvSpPr>
          <p:cNvPr id="27" name="object 9">
            <a:extLst>
              <a:ext uri="{FF2B5EF4-FFF2-40B4-BE49-F238E27FC236}">
                <a16:creationId xmlns:a16="http://schemas.microsoft.com/office/drawing/2014/main" id="{3759E235-72BA-4245-A1C7-7F40440881FB}"/>
              </a:ext>
            </a:extLst>
          </p:cNvPr>
          <p:cNvSpPr txBox="1"/>
          <p:nvPr/>
        </p:nvSpPr>
        <p:spPr>
          <a:xfrm>
            <a:off x="777378" y="3185080"/>
            <a:ext cx="4161863" cy="4129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  <a:hlinkClick r:id="rId3"/>
              </a:rPr>
              <a:t>Laboratorio di Sintesi Finale - JEWELLERY AND ACCESSORY DESIGN</a:t>
            </a:r>
            <a:endParaRPr lang="it-IT" sz="1300" b="1" u="sng" dirty="0">
              <a:uFill>
                <a:solidFill>
                  <a:srgbClr val="000000"/>
                </a:solidFill>
              </a:uFill>
              <a:latin typeface="Montserrat"/>
            </a:endParaRPr>
          </a:p>
        </p:txBody>
      </p:sp>
      <p:sp>
        <p:nvSpPr>
          <p:cNvPr id="28" name="object 18">
            <a:extLst>
              <a:ext uri="{FF2B5EF4-FFF2-40B4-BE49-F238E27FC236}">
                <a16:creationId xmlns:a16="http://schemas.microsoft.com/office/drawing/2014/main" id="{F5337884-2C07-4058-A32B-DE7E64F0CDD2}"/>
              </a:ext>
            </a:extLst>
          </p:cNvPr>
          <p:cNvSpPr txBox="1"/>
          <p:nvPr/>
        </p:nvSpPr>
        <p:spPr>
          <a:xfrm>
            <a:off x="5437192" y="2104189"/>
            <a:ext cx="883391" cy="22698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DATA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2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200" b="1" dirty="0">
                <a:latin typeface="Montserrat"/>
                <a:cs typeface="Montserrat"/>
              </a:rPr>
              <a:t>4 settembre 2024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sz="1300" b="1" dirty="0">
                <a:latin typeface="Montserrat"/>
                <a:cs typeface="Montserrat"/>
              </a:rPr>
              <a:t>	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29" name="object 18">
            <a:extLst>
              <a:ext uri="{FF2B5EF4-FFF2-40B4-BE49-F238E27FC236}">
                <a16:creationId xmlns:a16="http://schemas.microsoft.com/office/drawing/2014/main" id="{D6F6912B-C715-43B8-A4AC-6E27BA592709}"/>
              </a:ext>
            </a:extLst>
          </p:cNvPr>
          <p:cNvSpPr txBox="1"/>
          <p:nvPr/>
        </p:nvSpPr>
        <p:spPr>
          <a:xfrm>
            <a:off x="6361560" y="2082917"/>
            <a:ext cx="808427" cy="21287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ORARIO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2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10:00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sz="1300" b="1" dirty="0">
                <a:latin typeface="Montserrat"/>
                <a:cs typeface="Montserrat"/>
              </a:rPr>
              <a:t>	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30" name="object 18">
            <a:extLst>
              <a:ext uri="{FF2B5EF4-FFF2-40B4-BE49-F238E27FC236}">
                <a16:creationId xmlns:a16="http://schemas.microsoft.com/office/drawing/2014/main" id="{03B0C0BF-DBA9-4B3D-B0F8-8DE3BD6209F6}"/>
              </a:ext>
            </a:extLst>
          </p:cNvPr>
          <p:cNvSpPr txBox="1"/>
          <p:nvPr/>
        </p:nvSpPr>
        <p:spPr>
          <a:xfrm>
            <a:off x="7169987" y="2107862"/>
            <a:ext cx="862407" cy="16722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AULA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Online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100" b="1" dirty="0">
                <a:solidFill>
                  <a:srgbClr val="0000FF"/>
                </a:solidFill>
                <a:latin typeface="Montserrat"/>
                <a:cs typeface="Montserra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</a:t>
            </a:r>
            <a:r>
              <a:rPr lang="it-IT" sz="1100" b="1" dirty="0" err="1">
                <a:solidFill>
                  <a:srgbClr val="0000FF"/>
                </a:solidFill>
                <a:latin typeface="Montserrat"/>
                <a:cs typeface="Montserra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</a:t>
            </a:r>
            <a:endParaRPr lang="it-IT" sz="1100" b="1" dirty="0">
              <a:solidFill>
                <a:srgbClr val="0000FF"/>
              </a:solidFill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sz="1300" b="1" dirty="0">
                <a:latin typeface="Montserrat"/>
                <a:cs typeface="Montserrat"/>
              </a:rPr>
              <a:t>	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31" name="object 8">
            <a:extLst>
              <a:ext uri="{FF2B5EF4-FFF2-40B4-BE49-F238E27FC236}">
                <a16:creationId xmlns:a16="http://schemas.microsoft.com/office/drawing/2014/main" id="{92E1E0D8-256C-4361-881A-82CF7A6912F6}"/>
              </a:ext>
            </a:extLst>
          </p:cNvPr>
          <p:cNvSpPr txBox="1"/>
          <p:nvPr/>
        </p:nvSpPr>
        <p:spPr>
          <a:xfrm>
            <a:off x="791785" y="3770605"/>
            <a:ext cx="3683083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  <a:hlinkClick r:id="rId5"/>
              </a:rPr>
              <a:t>Laboratorio </a:t>
            </a: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  <a:hlinkClick r:id="rId5"/>
              </a:rPr>
              <a:t>di Sintesi Finale -  FASHION DESIGN</a:t>
            </a:r>
            <a:endParaRPr lang="it-IT" sz="1300" dirty="0">
              <a:latin typeface="Montserrat"/>
              <a:cs typeface="Montserrat"/>
            </a:endParaRPr>
          </a:p>
        </p:txBody>
      </p:sp>
      <p:sp>
        <p:nvSpPr>
          <p:cNvPr id="14" name="object 8">
            <a:extLst>
              <a:ext uri="{FF2B5EF4-FFF2-40B4-BE49-F238E27FC236}">
                <a16:creationId xmlns:a16="http://schemas.microsoft.com/office/drawing/2014/main" id="{811E59CD-4589-470B-BD61-7B5FF421EA8E}"/>
              </a:ext>
            </a:extLst>
          </p:cNvPr>
          <p:cNvSpPr txBox="1"/>
          <p:nvPr/>
        </p:nvSpPr>
        <p:spPr>
          <a:xfrm>
            <a:off x="1149350" y="5649626"/>
            <a:ext cx="6845551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spcBef>
                <a:spcPts val="100"/>
              </a:spcBef>
            </a:pPr>
            <a:r>
              <a:rPr lang="it-IT" sz="1100" i="1" dirty="0">
                <a:latin typeface="Montserrat"/>
                <a:cs typeface="Montserrat"/>
              </a:rPr>
              <a:t>Per ogni Laboratorio inserisci tutte e due o tre le sezioni in ordine di preferenza</a:t>
            </a:r>
            <a:endParaRPr sz="1100" i="1" dirty="0">
              <a:latin typeface="Montserrat"/>
              <a:cs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1027876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8601900" y="5722611"/>
            <a:ext cx="247015" cy="307135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35"/>
              </a:spcBef>
            </a:pPr>
            <a:r>
              <a:rPr lang="it-IT" b="1" dirty="0">
                <a:latin typeface="Montserrat"/>
                <a:cs typeface="Montserrat"/>
              </a:rPr>
              <a:t>1</a:t>
            </a:r>
            <a:endParaRPr sz="1800" dirty="0">
              <a:latin typeface="Montserrat"/>
              <a:cs typeface="Montserrat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89700" y="127282"/>
            <a:ext cx="6208050" cy="1082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900" spc="-10" dirty="0"/>
              <a:t>INTRODUZIONE</a:t>
            </a:r>
            <a:endParaRPr sz="6900" dirty="0"/>
          </a:p>
        </p:txBody>
      </p:sp>
      <p:sp>
        <p:nvSpPr>
          <p:cNvPr id="4" name="object 4"/>
          <p:cNvSpPr txBox="1"/>
          <p:nvPr/>
        </p:nvSpPr>
        <p:spPr>
          <a:xfrm>
            <a:off x="1189700" y="1783237"/>
            <a:ext cx="2397125" cy="1705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4610">
              <a:spcBef>
                <a:spcPts val="100"/>
              </a:spcBef>
            </a:pPr>
            <a:r>
              <a:rPr lang="it-IT" sz="1000" spc="-10" dirty="0">
                <a:solidFill>
                  <a:schemeClr val="tx1"/>
                </a:solidFill>
                <a:latin typeface="Montserrat"/>
              </a:rPr>
              <a:t>Lo studente, all’interno del percorso Triennale, può personalizzare il proprio Piano di Studi, indicando</a:t>
            </a:r>
          </a:p>
          <a:p>
            <a:pPr marL="12700" marR="445770"/>
            <a:r>
              <a:rPr lang="it-IT" sz="1000" spc="-10" dirty="0">
                <a:solidFill>
                  <a:schemeClr val="tx1"/>
                </a:solidFill>
                <a:latin typeface="Montserrat"/>
              </a:rPr>
              <a:t>le proprie </a:t>
            </a:r>
            <a:r>
              <a:rPr lang="it-IT" sz="1000" spc="-10" dirty="0" err="1">
                <a:solidFill>
                  <a:schemeClr val="tx1"/>
                </a:solidFill>
                <a:latin typeface="Montserrat"/>
              </a:rPr>
              <a:t>preferene</a:t>
            </a:r>
            <a:r>
              <a:rPr lang="it-IT" sz="1000" spc="-10" dirty="0">
                <a:solidFill>
                  <a:schemeClr val="tx1"/>
                </a:solidFill>
                <a:latin typeface="Montserrat"/>
              </a:rPr>
              <a:t> per alcuni Laboratori di 2° anno e per il Laboratorio di Sintesi di 3° anno.</a:t>
            </a:r>
          </a:p>
          <a:p>
            <a:pPr marL="12700" marR="113664"/>
            <a:r>
              <a:rPr lang="it-IT" sz="1000" spc="-10" dirty="0">
                <a:solidFill>
                  <a:schemeClr val="tx1"/>
                </a:solidFill>
                <a:latin typeface="Montserrat"/>
              </a:rPr>
              <a:t>Lo studente può cogliere questa occasione per personalizzare il suo percorso e approfondire argomenti di tuo interesse.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716873" y="1783237"/>
            <a:ext cx="2537877" cy="258275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it-IT" sz="1000" b="1" dirty="0">
                <a:solidFill>
                  <a:schemeClr val="tx1"/>
                </a:solidFill>
                <a:latin typeface="Montserrat"/>
                <a:cs typeface="Montserrat"/>
              </a:rPr>
              <a:t>Prima</a:t>
            </a:r>
            <a:r>
              <a:rPr lang="it-IT" sz="1000" b="1" spc="-15" dirty="0">
                <a:solidFill>
                  <a:schemeClr val="tx1"/>
                </a:solidFill>
                <a:latin typeface="Montserrat"/>
                <a:cs typeface="Montserrat"/>
              </a:rPr>
              <a:t> </a:t>
            </a:r>
            <a:r>
              <a:rPr lang="it-IT" sz="1000" b="1" dirty="0">
                <a:solidFill>
                  <a:schemeClr val="tx1"/>
                </a:solidFill>
                <a:latin typeface="Montserrat"/>
                <a:cs typeface="Montserrat"/>
              </a:rPr>
              <a:t>di</a:t>
            </a:r>
            <a:r>
              <a:rPr lang="it-IT" sz="1000" b="1" spc="-10" dirty="0">
                <a:solidFill>
                  <a:schemeClr val="tx1"/>
                </a:solidFill>
                <a:latin typeface="Montserrat"/>
                <a:cs typeface="Montserrat"/>
              </a:rPr>
              <a:t> </a:t>
            </a:r>
            <a:r>
              <a:rPr lang="it-IT" sz="1000" b="1" dirty="0">
                <a:solidFill>
                  <a:schemeClr val="tx1"/>
                </a:solidFill>
                <a:latin typeface="Montserrat"/>
                <a:cs typeface="Montserrat"/>
              </a:rPr>
              <a:t>scegliere i Laboratori:</a:t>
            </a:r>
            <a:r>
              <a:rPr lang="it-IT" sz="1000" b="1" spc="-10" dirty="0">
                <a:solidFill>
                  <a:schemeClr val="tx1"/>
                </a:solidFill>
                <a:latin typeface="Montserrat"/>
                <a:cs typeface="Montserrat"/>
              </a:rPr>
              <a:t> </a:t>
            </a:r>
            <a:r>
              <a:rPr lang="it-IT" sz="1000" b="1" spc="-10" dirty="0">
                <a:solidFill>
                  <a:srgbClr val="D81056"/>
                </a:solidFill>
                <a:latin typeface="Montserrat"/>
                <a:cs typeface="Montserrat"/>
              </a:rPr>
              <a:t>controlla </a:t>
            </a:r>
            <a:r>
              <a:rPr lang="it-IT" sz="1000" b="1" spc="-50" dirty="0">
                <a:solidFill>
                  <a:srgbClr val="D81056"/>
                </a:solidFill>
                <a:latin typeface="Montserrat"/>
                <a:cs typeface="Montserrat"/>
              </a:rPr>
              <a:t>i </a:t>
            </a:r>
            <a:r>
              <a:rPr lang="it-IT" sz="1000" b="1" dirty="0">
                <a:solidFill>
                  <a:srgbClr val="D81056"/>
                </a:solidFill>
                <a:latin typeface="Montserrat"/>
                <a:cs typeface="Montserrat"/>
              </a:rPr>
              <a:t>programmi</a:t>
            </a:r>
            <a:r>
              <a:rPr lang="it-IT" sz="1000" b="1" spc="-10" dirty="0">
                <a:solidFill>
                  <a:srgbClr val="D81056"/>
                </a:solidFill>
                <a:latin typeface="Montserrat"/>
                <a:cs typeface="Montserrat"/>
              </a:rPr>
              <a:t> </a:t>
            </a:r>
            <a:r>
              <a:rPr lang="it-IT" sz="1000" b="1" dirty="0">
                <a:solidFill>
                  <a:srgbClr val="D81056"/>
                </a:solidFill>
                <a:latin typeface="Montserrat"/>
                <a:cs typeface="Montserrat"/>
              </a:rPr>
              <a:t>e segui le presentazioni; verifica gli orari e la lingua di erogazione.</a:t>
            </a: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850" dirty="0">
              <a:latin typeface="Montserrat"/>
              <a:cs typeface="Montserrat"/>
            </a:endParaRPr>
          </a:p>
          <a:p>
            <a:pPr marL="12700" marR="35560">
              <a:lnSpc>
                <a:spcPct val="100000"/>
              </a:lnSpc>
            </a:pPr>
            <a:r>
              <a:rPr sz="1000" b="1" dirty="0">
                <a:solidFill>
                  <a:schemeClr val="tx1"/>
                </a:solidFill>
                <a:latin typeface="Montserrat"/>
                <a:cs typeface="Montserrat"/>
              </a:rPr>
              <a:t>Quando</a:t>
            </a:r>
            <a:r>
              <a:rPr sz="1000" b="1" spc="-10" dirty="0">
                <a:solidFill>
                  <a:schemeClr val="tx1"/>
                </a:solidFill>
                <a:latin typeface="Montserrat"/>
                <a:cs typeface="Montserrat"/>
              </a:rPr>
              <a:t> </a:t>
            </a:r>
            <a:r>
              <a:rPr sz="1000" b="1" dirty="0">
                <a:solidFill>
                  <a:schemeClr val="tx1"/>
                </a:solidFill>
                <a:latin typeface="Montserrat"/>
                <a:cs typeface="Montserrat"/>
              </a:rPr>
              <a:t>presenti il piano </a:t>
            </a:r>
            <a:r>
              <a:rPr sz="1000" b="1" spc="-10" dirty="0" err="1">
                <a:solidFill>
                  <a:schemeClr val="tx1"/>
                </a:solidFill>
                <a:latin typeface="Montserrat"/>
                <a:cs typeface="Montserrat"/>
              </a:rPr>
              <a:t>degli</a:t>
            </a:r>
            <a:r>
              <a:rPr sz="1000" b="1" spc="-10" dirty="0">
                <a:solidFill>
                  <a:schemeClr val="tx1"/>
                </a:solidFill>
                <a:latin typeface="Montserrat"/>
                <a:cs typeface="Montserrat"/>
              </a:rPr>
              <a:t> </a:t>
            </a:r>
            <a:r>
              <a:rPr sz="1000" b="1" dirty="0" err="1">
                <a:solidFill>
                  <a:schemeClr val="tx1"/>
                </a:solidFill>
                <a:latin typeface="Montserrat"/>
                <a:cs typeface="Montserrat"/>
              </a:rPr>
              <a:t>studi</a:t>
            </a:r>
            <a:r>
              <a:rPr lang="it-IT" sz="1000" b="1" dirty="0">
                <a:solidFill>
                  <a:schemeClr val="tx1"/>
                </a:solidFill>
                <a:latin typeface="Montserrat"/>
                <a:cs typeface="Montserrat"/>
              </a:rPr>
              <a:t>, </a:t>
            </a:r>
            <a:r>
              <a:rPr lang="it-IT" sz="1000" b="1" spc="-10" dirty="0">
                <a:solidFill>
                  <a:srgbClr val="D81056"/>
                </a:solidFill>
                <a:latin typeface="Montserrat"/>
                <a:cs typeface="Montserrat"/>
              </a:rPr>
              <a:t>inserisci </a:t>
            </a:r>
            <a:r>
              <a:rPr sz="1000" b="1" dirty="0">
                <a:solidFill>
                  <a:srgbClr val="D81056"/>
                </a:solidFill>
                <a:latin typeface="Montserrat"/>
                <a:cs typeface="Montserrat"/>
              </a:rPr>
              <a:t>in</a:t>
            </a:r>
            <a:r>
              <a:rPr sz="1000" b="1" spc="-10" dirty="0">
                <a:solidFill>
                  <a:srgbClr val="D81056"/>
                </a:solidFill>
                <a:latin typeface="Montserrat"/>
                <a:cs typeface="Montserrat"/>
              </a:rPr>
              <a:t> </a:t>
            </a:r>
            <a:r>
              <a:rPr sz="1000" b="1" dirty="0">
                <a:solidFill>
                  <a:srgbClr val="D81056"/>
                </a:solidFill>
                <a:latin typeface="Montserrat"/>
                <a:cs typeface="Montserrat"/>
              </a:rPr>
              <a:t>ordine</a:t>
            </a:r>
            <a:r>
              <a:rPr sz="1000" b="1" spc="-5" dirty="0">
                <a:solidFill>
                  <a:srgbClr val="D81056"/>
                </a:solidFill>
                <a:latin typeface="Montserrat"/>
                <a:cs typeface="Montserrat"/>
              </a:rPr>
              <a:t> </a:t>
            </a:r>
            <a:r>
              <a:rPr sz="1000" b="1" dirty="0">
                <a:solidFill>
                  <a:srgbClr val="D81056"/>
                </a:solidFill>
                <a:latin typeface="Montserrat"/>
                <a:cs typeface="Montserrat"/>
              </a:rPr>
              <a:t>di</a:t>
            </a:r>
            <a:r>
              <a:rPr sz="1000" b="1" spc="-10" dirty="0">
                <a:solidFill>
                  <a:srgbClr val="D81056"/>
                </a:solidFill>
                <a:latin typeface="Montserrat"/>
                <a:cs typeface="Montserrat"/>
              </a:rPr>
              <a:t> </a:t>
            </a:r>
            <a:r>
              <a:rPr sz="1000" b="1" dirty="0">
                <a:solidFill>
                  <a:srgbClr val="D81056"/>
                </a:solidFill>
                <a:latin typeface="Montserrat"/>
                <a:cs typeface="Montserrat"/>
              </a:rPr>
              <a:t>preferenza</a:t>
            </a:r>
            <a:r>
              <a:rPr sz="1000" b="1" spc="-5" dirty="0">
                <a:solidFill>
                  <a:srgbClr val="D81056"/>
                </a:solidFill>
                <a:latin typeface="Montserrat"/>
                <a:cs typeface="Montserrat"/>
              </a:rPr>
              <a:t> </a:t>
            </a:r>
            <a:r>
              <a:rPr sz="1000" b="1" dirty="0">
                <a:solidFill>
                  <a:srgbClr val="D81056"/>
                </a:solidFill>
                <a:latin typeface="Montserrat"/>
                <a:cs typeface="Montserrat"/>
              </a:rPr>
              <a:t>ed</a:t>
            </a:r>
            <a:r>
              <a:rPr sz="1000" b="1" spc="-5" dirty="0">
                <a:solidFill>
                  <a:srgbClr val="D81056"/>
                </a:solidFill>
                <a:latin typeface="Montserrat"/>
                <a:cs typeface="Montserrat"/>
              </a:rPr>
              <a:t> </a:t>
            </a:r>
            <a:r>
              <a:rPr sz="1000" b="1" spc="-10" dirty="0">
                <a:solidFill>
                  <a:srgbClr val="D81056"/>
                </a:solidFill>
                <a:latin typeface="Montserrat"/>
                <a:cs typeface="Montserrat"/>
              </a:rPr>
              <a:t>infine </a:t>
            </a:r>
            <a:r>
              <a:rPr sz="1000" b="1" dirty="0">
                <a:solidFill>
                  <a:srgbClr val="D81056"/>
                </a:solidFill>
                <a:latin typeface="Montserrat"/>
                <a:cs typeface="Montserrat"/>
              </a:rPr>
              <a:t>aspetta</a:t>
            </a:r>
            <a:r>
              <a:rPr sz="1000" b="1" spc="-20" dirty="0">
                <a:solidFill>
                  <a:srgbClr val="D81056"/>
                </a:solidFill>
                <a:latin typeface="Montserrat"/>
                <a:cs typeface="Montserrat"/>
              </a:rPr>
              <a:t> </a:t>
            </a:r>
            <a:r>
              <a:rPr sz="1000" b="1" dirty="0">
                <a:solidFill>
                  <a:srgbClr val="D81056"/>
                </a:solidFill>
                <a:latin typeface="Montserrat"/>
                <a:cs typeface="Montserrat"/>
              </a:rPr>
              <a:t>le</a:t>
            </a:r>
            <a:r>
              <a:rPr sz="1000" b="1" spc="-5" dirty="0">
                <a:solidFill>
                  <a:srgbClr val="D81056"/>
                </a:solidFill>
                <a:latin typeface="Montserrat"/>
                <a:cs typeface="Montserrat"/>
              </a:rPr>
              <a:t> </a:t>
            </a:r>
            <a:r>
              <a:rPr sz="1000" b="1" spc="-10" dirty="0">
                <a:solidFill>
                  <a:srgbClr val="D81056"/>
                </a:solidFill>
                <a:latin typeface="Montserrat"/>
                <a:cs typeface="Montserrat"/>
              </a:rPr>
              <a:t>allocazioni.</a:t>
            </a:r>
            <a:endParaRPr sz="1000" dirty="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850" dirty="0">
              <a:latin typeface="Montserrat"/>
              <a:cs typeface="Montserrat"/>
            </a:endParaRPr>
          </a:p>
          <a:p>
            <a:pPr marL="12700" marR="66040">
              <a:lnSpc>
                <a:spcPct val="100000"/>
              </a:lnSpc>
            </a:pPr>
            <a:r>
              <a:rPr lang="it-IT" sz="1000" b="1" dirty="0">
                <a:solidFill>
                  <a:srgbClr val="D81056"/>
                </a:solidFill>
                <a:latin typeface="Montserrat"/>
              </a:rPr>
              <a:t>L’</a:t>
            </a:r>
            <a:r>
              <a:rPr lang="it-IT" sz="1000" b="1" dirty="0">
                <a:solidFill>
                  <a:schemeClr val="tx1"/>
                </a:solidFill>
                <a:latin typeface="Montserrat"/>
              </a:rPr>
              <a:t>allocazione</a:t>
            </a:r>
            <a:r>
              <a:rPr lang="it-IT" sz="1000" b="1" dirty="0">
                <a:solidFill>
                  <a:srgbClr val="D81056"/>
                </a:solidFill>
                <a:latin typeface="Montserrat"/>
              </a:rPr>
              <a:t> nella sezione sarà effettuata a partire dalla media ponderata calcolata al </a:t>
            </a:r>
            <a:r>
              <a:rPr lang="it-IT" sz="1000" b="1" dirty="0">
                <a:solidFill>
                  <a:schemeClr val="tx1"/>
                </a:solidFill>
                <a:latin typeface="Montserrat"/>
              </a:rPr>
              <a:t>31 luglio</a:t>
            </a:r>
            <a:r>
              <a:rPr lang="it-IT" sz="1000" b="1" dirty="0">
                <a:solidFill>
                  <a:srgbClr val="D81056"/>
                </a:solidFill>
                <a:latin typeface="Montserrat"/>
              </a:rPr>
              <a:t> tenendo conto dell’ordine di priorità indicata dagli studenti. </a:t>
            </a:r>
            <a:endParaRPr sz="1000" b="1" dirty="0">
              <a:solidFill>
                <a:srgbClr val="D81056"/>
              </a:solidFill>
              <a:latin typeface="Montserrat"/>
            </a:endParaRPr>
          </a:p>
          <a:p>
            <a:pPr marL="12700" marR="99060">
              <a:lnSpc>
                <a:spcPct val="100000"/>
              </a:lnSpc>
            </a:pPr>
            <a:endParaRPr lang="it-IT" sz="1000" b="1" dirty="0">
              <a:solidFill>
                <a:srgbClr val="D81056"/>
              </a:solidFill>
              <a:latin typeface="Montserrat"/>
              <a:cs typeface="Montserrat"/>
            </a:endParaRPr>
          </a:p>
          <a:p>
            <a:pPr marL="12700" marR="99060">
              <a:lnSpc>
                <a:spcPct val="100000"/>
              </a:lnSpc>
            </a:pPr>
            <a:r>
              <a:rPr lang="it-IT" sz="1000" b="1" u="sng" dirty="0">
                <a:solidFill>
                  <a:srgbClr val="D81056"/>
                </a:solidFill>
                <a:latin typeface="Montserrat"/>
                <a:cs typeface="Montserrat"/>
              </a:rPr>
              <a:t>L’allocazione non può essere modificata.</a:t>
            </a:r>
          </a:p>
          <a:p>
            <a:pPr marL="12700" marR="99060">
              <a:lnSpc>
                <a:spcPct val="100000"/>
              </a:lnSpc>
            </a:pPr>
            <a:r>
              <a:rPr lang="it-IT" sz="1000" b="1" u="sng" dirty="0">
                <a:solidFill>
                  <a:srgbClr val="D81056"/>
                </a:solidFill>
                <a:latin typeface="Montserrat"/>
                <a:cs typeface="Montserrat"/>
              </a:rPr>
              <a:t>L’accettazione di opzioni per Piani presentati oltre i termini, sarà effettuata su Laboratori con posti disponibili.</a:t>
            </a:r>
          </a:p>
        </p:txBody>
      </p:sp>
      <p:sp>
        <p:nvSpPr>
          <p:cNvPr id="9" name="object 4">
            <a:extLst>
              <a:ext uri="{FF2B5EF4-FFF2-40B4-BE49-F238E27FC236}">
                <a16:creationId xmlns:a16="http://schemas.microsoft.com/office/drawing/2014/main" id="{A86F4072-FC3E-4779-B448-6D5FF95635A8}"/>
              </a:ext>
            </a:extLst>
          </p:cNvPr>
          <p:cNvSpPr txBox="1"/>
          <p:nvPr/>
        </p:nvSpPr>
        <p:spPr>
          <a:xfrm>
            <a:off x="1252302" y="4418452"/>
            <a:ext cx="2332990" cy="95923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1400" b="1" dirty="0">
                <a:latin typeface="Montserrat"/>
                <a:cs typeface="Montserrat"/>
              </a:rPr>
              <a:t>RICORDA …</a:t>
            </a:r>
            <a:endParaRPr sz="1400" dirty="0">
              <a:latin typeface="Montserrat"/>
              <a:cs typeface="Montserrat"/>
            </a:endParaRPr>
          </a:p>
          <a:p>
            <a:pPr marL="12700" marR="248285">
              <a:lnSpc>
                <a:spcPct val="100000"/>
              </a:lnSpc>
              <a:spcBef>
                <a:spcPts val="900"/>
              </a:spcBef>
            </a:pPr>
            <a:r>
              <a:rPr lang="it-IT" sz="800" dirty="0">
                <a:latin typeface="Montserrat"/>
                <a:cs typeface="Montserrat"/>
              </a:rPr>
              <a:t>Per inserire i Laboratori di 2° anno devi avere superato i Laboratori di 1° anno; per inserire il Laboratorio di Sintesi di 3° anno devi avere superato tutti gli insegnamenti di 1° anno (</a:t>
            </a:r>
            <a:r>
              <a:rPr lang="it-IT" sz="800" dirty="0" err="1">
                <a:latin typeface="Montserrat"/>
                <a:cs typeface="Montserrat"/>
              </a:rPr>
              <a:t>corsi+Lab</a:t>
            </a:r>
            <a:r>
              <a:rPr lang="it-IT" sz="800" dirty="0">
                <a:latin typeface="Montserrat"/>
                <a:cs typeface="Montserrat"/>
              </a:rPr>
              <a:t>) e i Laboratori di 2° anno.</a:t>
            </a:r>
            <a:endParaRPr sz="800" dirty="0">
              <a:latin typeface="Montserrat"/>
              <a:cs typeface="Montserr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7350" y="127282"/>
            <a:ext cx="8382000" cy="7553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it-IT" sz="4800" dirty="0"/>
              <a:t>OFFERTA LABORATORI A SCELTA</a:t>
            </a:r>
            <a:endParaRPr sz="4800" dirty="0"/>
          </a:p>
        </p:txBody>
      </p:sp>
      <p:sp>
        <p:nvSpPr>
          <p:cNvPr id="4" name="object 4"/>
          <p:cNvSpPr txBox="1"/>
          <p:nvPr/>
        </p:nvSpPr>
        <p:spPr>
          <a:xfrm>
            <a:off x="424072" y="1331941"/>
            <a:ext cx="1552486" cy="476411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895350" algn="l"/>
                <a:tab pos="1631950" algn="l"/>
                <a:tab pos="2473325" algn="l"/>
              </a:tabLst>
            </a:pPr>
            <a:r>
              <a:rPr lang="it-IT" sz="1500" b="1" spc="-25" dirty="0">
                <a:latin typeface="Montserrat"/>
                <a:cs typeface="Montserrat"/>
              </a:rPr>
              <a:t>DESIGN DELLA </a:t>
            </a:r>
            <a:r>
              <a:rPr sz="1500" b="1" spc="-25" dirty="0">
                <a:latin typeface="Montserrat"/>
                <a:cs typeface="Montserrat"/>
              </a:rPr>
              <a:t>COM</a:t>
            </a:r>
            <a:r>
              <a:rPr lang="it-IT" sz="1500" b="1" spc="-25" dirty="0">
                <a:latin typeface="Montserrat"/>
                <a:cs typeface="Montserrat"/>
              </a:rPr>
              <a:t>UNICAZIONE</a:t>
            </a:r>
            <a:endParaRPr sz="1500" dirty="0">
              <a:latin typeface="Montserrat"/>
              <a:cs typeface="Montserra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8646" y="2146300"/>
            <a:ext cx="1891601" cy="30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03860" marR="5080" indent="-391795">
              <a:lnSpc>
                <a:spcPct val="101200"/>
              </a:lnSpc>
              <a:spcBef>
                <a:spcPts val="95"/>
              </a:spcBef>
            </a:pPr>
            <a:r>
              <a:rPr lang="it-IT" sz="1500" b="1" dirty="0">
                <a:latin typeface="Montserrat"/>
                <a:cs typeface="Montserrat"/>
              </a:rPr>
              <a:t>2° ANNO</a:t>
            </a: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r>
              <a:rPr lang="it-IT" sz="1500" b="1" dirty="0">
                <a:latin typeface="Montserrat"/>
                <a:cs typeface="Montserrat"/>
              </a:rPr>
              <a:t>&gt; Laboratorio di Computer Grafica per il Game Design/per l’Information Design/per il 3D</a:t>
            </a: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r>
              <a:rPr lang="it-IT" sz="1200" i="1" dirty="0">
                <a:solidFill>
                  <a:srgbClr val="D81056"/>
                </a:solidFill>
                <a:latin typeface="Bebas Neue"/>
                <a:ea typeface="+mj-ea"/>
              </a:rPr>
              <a:t>Scelta fra tre sezioni</a:t>
            </a: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r>
              <a:rPr lang="it-IT" sz="1500" b="1" dirty="0">
                <a:latin typeface="Montserrat"/>
                <a:cs typeface="Montserrat"/>
              </a:rPr>
              <a:t>&gt; Laboratorio di Movie Design/Web Digital Design/Corporate Identity</a:t>
            </a: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r>
              <a:rPr lang="it-IT" sz="1200" i="1" dirty="0">
                <a:solidFill>
                  <a:srgbClr val="D81056"/>
                </a:solidFill>
                <a:latin typeface="Bebas Neue"/>
              </a:rPr>
              <a:t>Scelta fra tre sezioni</a:t>
            </a:r>
            <a:endParaRPr lang="it-IT" sz="1500" b="1" dirty="0">
              <a:latin typeface="Montserrat"/>
              <a:cs typeface="Montserrat"/>
            </a:endParaRP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endParaRPr sz="1500" dirty="0">
              <a:latin typeface="Montserrat"/>
              <a:cs typeface="Montserrat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360104" y="2221013"/>
            <a:ext cx="200919" cy="3618536"/>
          </a:xfrm>
          <a:custGeom>
            <a:avLst/>
            <a:gdLst/>
            <a:ahLst/>
            <a:cxnLst/>
            <a:rect l="l" t="t" r="r" b="b"/>
            <a:pathLst>
              <a:path h="387350">
                <a:moveTo>
                  <a:pt x="0" y="0"/>
                </a:moveTo>
                <a:lnTo>
                  <a:pt x="0" y="387121"/>
                </a:lnTo>
              </a:path>
            </a:pathLst>
          </a:custGeom>
          <a:ln w="16065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8601900" y="5722611"/>
            <a:ext cx="247015" cy="307135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35"/>
              </a:spcBef>
            </a:pPr>
            <a:r>
              <a:rPr lang="it-IT" b="1" dirty="0">
                <a:latin typeface="Montserrat"/>
                <a:cs typeface="Montserrat"/>
              </a:rPr>
              <a:t>2</a:t>
            </a:r>
            <a:endParaRPr sz="1800" dirty="0">
              <a:latin typeface="Montserrat"/>
              <a:cs typeface="Montserrat"/>
            </a:endParaRPr>
          </a:p>
        </p:txBody>
      </p:sp>
      <p:sp>
        <p:nvSpPr>
          <p:cNvPr id="36" name="object 19">
            <a:extLst>
              <a:ext uri="{FF2B5EF4-FFF2-40B4-BE49-F238E27FC236}">
                <a16:creationId xmlns:a16="http://schemas.microsoft.com/office/drawing/2014/main" id="{17C2BE43-BB7C-44BB-9245-7C0E4C629A6D}"/>
              </a:ext>
            </a:extLst>
          </p:cNvPr>
          <p:cNvSpPr/>
          <p:nvPr/>
        </p:nvSpPr>
        <p:spPr>
          <a:xfrm>
            <a:off x="4469957" y="2221790"/>
            <a:ext cx="200919" cy="3618536"/>
          </a:xfrm>
          <a:custGeom>
            <a:avLst/>
            <a:gdLst/>
            <a:ahLst/>
            <a:cxnLst/>
            <a:rect l="l" t="t" r="r" b="b"/>
            <a:pathLst>
              <a:path h="387350">
                <a:moveTo>
                  <a:pt x="0" y="0"/>
                </a:moveTo>
                <a:lnTo>
                  <a:pt x="0" y="387121"/>
                </a:lnTo>
              </a:path>
            </a:pathLst>
          </a:custGeom>
          <a:ln w="16065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7">
            <a:extLst>
              <a:ext uri="{FF2B5EF4-FFF2-40B4-BE49-F238E27FC236}">
                <a16:creationId xmlns:a16="http://schemas.microsoft.com/office/drawing/2014/main" id="{1CE69B91-C7DE-451E-AC68-2FAA96312205}"/>
              </a:ext>
            </a:extLst>
          </p:cNvPr>
          <p:cNvSpPr txBox="1"/>
          <p:nvPr/>
        </p:nvSpPr>
        <p:spPr>
          <a:xfrm>
            <a:off x="408789" y="4932525"/>
            <a:ext cx="1891601" cy="140820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>
              <a:lnSpc>
                <a:spcPct val="101200"/>
              </a:lnSpc>
              <a:spcBef>
                <a:spcPts val="95"/>
              </a:spcBef>
            </a:pPr>
            <a:r>
              <a:rPr lang="it-IT" sz="1500" b="1" dirty="0">
                <a:latin typeface="Montserrat"/>
                <a:cs typeface="Montserrat"/>
              </a:rPr>
              <a:t>3° ANNO</a:t>
            </a: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r>
              <a:rPr lang="it-IT" sz="1500" b="1" dirty="0">
                <a:latin typeface="Montserrat"/>
                <a:cs typeface="Montserrat"/>
              </a:rPr>
              <a:t>&gt; Laboratorio di Sintesi Finale</a:t>
            </a: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r>
              <a:rPr lang="it-IT" sz="1200" i="1" dirty="0">
                <a:solidFill>
                  <a:srgbClr val="D81056"/>
                </a:solidFill>
                <a:latin typeface="Bebas Neue"/>
              </a:rPr>
              <a:t>Scelta fra tre sezioni</a:t>
            </a: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endParaRPr lang="it-IT" sz="1500" b="1" dirty="0">
              <a:latin typeface="Montserrat"/>
              <a:cs typeface="Montserrat"/>
            </a:endParaRP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endParaRPr sz="1500" dirty="0">
              <a:latin typeface="Montserrat"/>
              <a:cs typeface="Montserrat"/>
            </a:endParaRPr>
          </a:p>
        </p:txBody>
      </p:sp>
      <p:sp>
        <p:nvSpPr>
          <p:cNvPr id="39" name="object 7">
            <a:extLst>
              <a:ext uri="{FF2B5EF4-FFF2-40B4-BE49-F238E27FC236}">
                <a16:creationId xmlns:a16="http://schemas.microsoft.com/office/drawing/2014/main" id="{9B07FB18-9F0D-4917-A51E-EF5BDEAD05CC}"/>
              </a:ext>
            </a:extLst>
          </p:cNvPr>
          <p:cNvSpPr txBox="1"/>
          <p:nvPr/>
        </p:nvSpPr>
        <p:spPr>
          <a:xfrm>
            <a:off x="2578356" y="2186582"/>
            <a:ext cx="1891601" cy="11750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03860" marR="5080" indent="-391795">
              <a:lnSpc>
                <a:spcPct val="101200"/>
              </a:lnSpc>
              <a:spcBef>
                <a:spcPts val="95"/>
              </a:spcBef>
            </a:pPr>
            <a:r>
              <a:rPr lang="it-IT" sz="1500" b="1" dirty="0">
                <a:latin typeface="Montserrat"/>
                <a:cs typeface="Montserrat"/>
              </a:rPr>
              <a:t>2° ANNO</a:t>
            </a: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r>
              <a:rPr lang="it-IT" sz="1500" b="1" dirty="0">
                <a:latin typeface="Montserrat"/>
                <a:cs typeface="Montserrat"/>
              </a:rPr>
              <a:t>&gt; Laboratorio di </a:t>
            </a: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r>
              <a:rPr lang="it-IT" sz="1500" b="1" dirty="0">
                <a:latin typeface="Montserrat"/>
                <a:cs typeface="Montserrat"/>
              </a:rPr>
              <a:t>Design degli interni</a:t>
            </a: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r>
              <a:rPr lang="it-IT" sz="1200" i="1" dirty="0">
                <a:solidFill>
                  <a:srgbClr val="D81056"/>
                </a:solidFill>
                <a:latin typeface="Bebas Neue"/>
              </a:rPr>
              <a:t>Scelta fra cinque sezioni</a:t>
            </a:r>
            <a:endParaRPr lang="it-IT" sz="1500" b="1" dirty="0">
              <a:latin typeface="Montserrat"/>
              <a:cs typeface="Montserrat"/>
            </a:endParaRP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endParaRPr sz="1500" dirty="0">
              <a:latin typeface="Montserrat"/>
              <a:cs typeface="Montserrat"/>
            </a:endParaRPr>
          </a:p>
        </p:txBody>
      </p:sp>
      <p:sp>
        <p:nvSpPr>
          <p:cNvPr id="40" name="object 7">
            <a:extLst>
              <a:ext uri="{FF2B5EF4-FFF2-40B4-BE49-F238E27FC236}">
                <a16:creationId xmlns:a16="http://schemas.microsoft.com/office/drawing/2014/main" id="{26421C75-BBB7-4A2C-B3BE-7D0A51B641BC}"/>
              </a:ext>
            </a:extLst>
          </p:cNvPr>
          <p:cNvSpPr txBox="1"/>
          <p:nvPr/>
        </p:nvSpPr>
        <p:spPr>
          <a:xfrm>
            <a:off x="2562840" y="4861415"/>
            <a:ext cx="1891601" cy="140820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>
              <a:lnSpc>
                <a:spcPct val="101200"/>
              </a:lnSpc>
              <a:spcBef>
                <a:spcPts val="95"/>
              </a:spcBef>
            </a:pPr>
            <a:r>
              <a:rPr lang="it-IT" sz="1500" b="1" dirty="0">
                <a:latin typeface="Montserrat"/>
                <a:cs typeface="Montserrat"/>
              </a:rPr>
              <a:t>3° ANNO</a:t>
            </a: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r>
              <a:rPr lang="it-IT" sz="1500" b="1" dirty="0">
                <a:latin typeface="Montserrat"/>
                <a:cs typeface="Montserrat"/>
              </a:rPr>
              <a:t>&gt; Laboratorio di Sintesi Finale</a:t>
            </a: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r>
              <a:rPr lang="it-IT" sz="1200" i="1" dirty="0">
                <a:solidFill>
                  <a:srgbClr val="D81056"/>
                </a:solidFill>
                <a:latin typeface="Bebas Neue"/>
              </a:rPr>
              <a:t>Scelta fra cinque sezioni</a:t>
            </a: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endParaRPr lang="it-IT" sz="1500" b="1" dirty="0">
              <a:latin typeface="Montserrat"/>
              <a:cs typeface="Montserrat"/>
            </a:endParaRP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endParaRPr sz="1500" dirty="0">
              <a:latin typeface="Montserrat"/>
              <a:cs typeface="Montserrat"/>
            </a:endParaRPr>
          </a:p>
        </p:txBody>
      </p:sp>
      <p:sp>
        <p:nvSpPr>
          <p:cNvPr id="41" name="object 19">
            <a:extLst>
              <a:ext uri="{FF2B5EF4-FFF2-40B4-BE49-F238E27FC236}">
                <a16:creationId xmlns:a16="http://schemas.microsoft.com/office/drawing/2014/main" id="{06601D23-D954-48CE-A6E2-5F1980528739}"/>
              </a:ext>
            </a:extLst>
          </p:cNvPr>
          <p:cNvSpPr/>
          <p:nvPr/>
        </p:nvSpPr>
        <p:spPr>
          <a:xfrm>
            <a:off x="6572220" y="2224102"/>
            <a:ext cx="200919" cy="3618536"/>
          </a:xfrm>
          <a:custGeom>
            <a:avLst/>
            <a:gdLst/>
            <a:ahLst/>
            <a:cxnLst/>
            <a:rect l="l" t="t" r="r" b="b"/>
            <a:pathLst>
              <a:path h="387350">
                <a:moveTo>
                  <a:pt x="0" y="0"/>
                </a:moveTo>
                <a:lnTo>
                  <a:pt x="0" y="387121"/>
                </a:lnTo>
              </a:path>
            </a:pathLst>
          </a:custGeom>
          <a:ln w="16065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7">
            <a:extLst>
              <a:ext uri="{FF2B5EF4-FFF2-40B4-BE49-F238E27FC236}">
                <a16:creationId xmlns:a16="http://schemas.microsoft.com/office/drawing/2014/main" id="{C17E99D0-B53D-4EB8-A9D9-59E575E557C0}"/>
              </a:ext>
            </a:extLst>
          </p:cNvPr>
          <p:cNvSpPr txBox="1"/>
          <p:nvPr/>
        </p:nvSpPr>
        <p:spPr>
          <a:xfrm>
            <a:off x="4729098" y="2185805"/>
            <a:ext cx="1891601" cy="140820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03860" marR="5080" indent="-391795">
              <a:lnSpc>
                <a:spcPct val="101200"/>
              </a:lnSpc>
              <a:spcBef>
                <a:spcPts val="95"/>
              </a:spcBef>
            </a:pPr>
            <a:r>
              <a:rPr lang="it-IT" sz="1500" b="1" dirty="0">
                <a:latin typeface="Montserrat"/>
                <a:cs typeface="Montserrat"/>
              </a:rPr>
              <a:t>2° ANNO</a:t>
            </a: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r>
              <a:rPr lang="it-IT" sz="1500" b="1" dirty="0">
                <a:latin typeface="Montserrat"/>
                <a:cs typeface="Montserrat"/>
              </a:rPr>
              <a:t>&gt; Laboratorio di </a:t>
            </a: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r>
              <a:rPr lang="it-IT" sz="1500" b="1" dirty="0">
                <a:latin typeface="Montserrat"/>
                <a:cs typeface="Montserrat"/>
              </a:rPr>
              <a:t>Design del prodotto industriale</a:t>
            </a: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r>
              <a:rPr lang="it-IT" sz="1200" i="1" dirty="0">
                <a:solidFill>
                  <a:srgbClr val="D81056"/>
                </a:solidFill>
                <a:latin typeface="Bebas Neue"/>
              </a:rPr>
              <a:t>Scelta fra cinque sezioni</a:t>
            </a:r>
            <a:endParaRPr lang="it-IT" sz="1500" b="1" dirty="0">
              <a:latin typeface="Montserrat"/>
              <a:cs typeface="Montserrat"/>
            </a:endParaRP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endParaRPr sz="1500" dirty="0">
              <a:latin typeface="Montserrat"/>
              <a:cs typeface="Montserrat"/>
            </a:endParaRPr>
          </a:p>
        </p:txBody>
      </p:sp>
      <p:sp>
        <p:nvSpPr>
          <p:cNvPr id="43" name="object 7">
            <a:extLst>
              <a:ext uri="{FF2B5EF4-FFF2-40B4-BE49-F238E27FC236}">
                <a16:creationId xmlns:a16="http://schemas.microsoft.com/office/drawing/2014/main" id="{58B33900-C550-4728-A628-6DFED48B63A3}"/>
              </a:ext>
            </a:extLst>
          </p:cNvPr>
          <p:cNvSpPr txBox="1"/>
          <p:nvPr/>
        </p:nvSpPr>
        <p:spPr>
          <a:xfrm>
            <a:off x="4713582" y="4860638"/>
            <a:ext cx="1891601" cy="140820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>
              <a:lnSpc>
                <a:spcPct val="101200"/>
              </a:lnSpc>
              <a:spcBef>
                <a:spcPts val="95"/>
              </a:spcBef>
            </a:pPr>
            <a:r>
              <a:rPr lang="it-IT" sz="1500" b="1" dirty="0">
                <a:latin typeface="Montserrat"/>
                <a:cs typeface="Montserrat"/>
              </a:rPr>
              <a:t>3° ANNO</a:t>
            </a: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r>
              <a:rPr lang="it-IT" sz="1500" b="1" dirty="0">
                <a:latin typeface="Montserrat"/>
                <a:cs typeface="Montserrat"/>
              </a:rPr>
              <a:t>&gt; Laboratorio di Sintesi Finale</a:t>
            </a: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r>
              <a:rPr lang="it-IT" sz="1200" i="1" dirty="0">
                <a:solidFill>
                  <a:srgbClr val="D81056"/>
                </a:solidFill>
                <a:latin typeface="Bebas Neue"/>
              </a:rPr>
              <a:t>Scelta fra cinque sezioni</a:t>
            </a: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endParaRPr lang="it-IT" sz="1500" b="1" dirty="0">
              <a:latin typeface="Montserrat"/>
              <a:cs typeface="Montserrat"/>
            </a:endParaRP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endParaRPr sz="1500" dirty="0">
              <a:latin typeface="Montserrat"/>
              <a:cs typeface="Montserrat"/>
            </a:endParaRPr>
          </a:p>
        </p:txBody>
      </p:sp>
      <p:sp>
        <p:nvSpPr>
          <p:cNvPr id="44" name="object 7">
            <a:extLst>
              <a:ext uri="{FF2B5EF4-FFF2-40B4-BE49-F238E27FC236}">
                <a16:creationId xmlns:a16="http://schemas.microsoft.com/office/drawing/2014/main" id="{34571377-8646-4896-8209-FA9C2E5D7552}"/>
              </a:ext>
            </a:extLst>
          </p:cNvPr>
          <p:cNvSpPr txBox="1"/>
          <p:nvPr/>
        </p:nvSpPr>
        <p:spPr>
          <a:xfrm>
            <a:off x="6846776" y="2146300"/>
            <a:ext cx="1891601" cy="184069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03860" marR="5080" indent="-391795">
              <a:lnSpc>
                <a:spcPct val="101200"/>
              </a:lnSpc>
              <a:spcBef>
                <a:spcPts val="95"/>
              </a:spcBef>
            </a:pPr>
            <a:r>
              <a:rPr lang="it-IT" sz="1500" b="1" dirty="0">
                <a:latin typeface="Montserrat"/>
                <a:cs typeface="Montserrat"/>
              </a:rPr>
              <a:t>2° ANNO</a:t>
            </a: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r>
              <a:rPr lang="it-IT" sz="1500" b="1" dirty="0">
                <a:latin typeface="Montserrat"/>
                <a:cs typeface="Montserrat"/>
              </a:rPr>
              <a:t>&gt; Laboratorio di Metaprogetto</a:t>
            </a: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r>
              <a:rPr lang="it-IT" sz="1200" i="1" dirty="0">
                <a:solidFill>
                  <a:srgbClr val="D81056"/>
                </a:solidFill>
                <a:latin typeface="Bebas Neue"/>
                <a:ea typeface="+mj-ea"/>
              </a:rPr>
              <a:t>Scelta fra due sezioni ITA/ENG</a:t>
            </a: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r>
              <a:rPr lang="it-IT" sz="1500" b="1" dirty="0">
                <a:latin typeface="Montserrat"/>
                <a:cs typeface="Montserrat"/>
              </a:rPr>
              <a:t>&gt; Laboratorio di Progetto moda</a:t>
            </a: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r>
              <a:rPr lang="it-IT" sz="1200" i="1" dirty="0">
                <a:solidFill>
                  <a:srgbClr val="D81056"/>
                </a:solidFill>
                <a:latin typeface="Bebas Neue"/>
              </a:rPr>
              <a:t>Scelta fra tre sezioni</a:t>
            </a:r>
            <a:endParaRPr lang="it-IT" sz="1500" b="1" dirty="0">
              <a:latin typeface="Montserrat"/>
              <a:cs typeface="Montserrat"/>
            </a:endParaRP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endParaRPr sz="1500" dirty="0">
              <a:latin typeface="Montserrat"/>
              <a:cs typeface="Montserrat"/>
            </a:endParaRPr>
          </a:p>
        </p:txBody>
      </p:sp>
      <p:sp>
        <p:nvSpPr>
          <p:cNvPr id="45" name="object 7">
            <a:extLst>
              <a:ext uri="{FF2B5EF4-FFF2-40B4-BE49-F238E27FC236}">
                <a16:creationId xmlns:a16="http://schemas.microsoft.com/office/drawing/2014/main" id="{99352A32-A369-4C00-A8D9-B55F309F00D1}"/>
              </a:ext>
            </a:extLst>
          </p:cNvPr>
          <p:cNvSpPr txBox="1"/>
          <p:nvPr/>
        </p:nvSpPr>
        <p:spPr>
          <a:xfrm>
            <a:off x="6816340" y="4435209"/>
            <a:ext cx="1891601" cy="190552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>
              <a:lnSpc>
                <a:spcPct val="101200"/>
              </a:lnSpc>
              <a:spcBef>
                <a:spcPts val="95"/>
              </a:spcBef>
            </a:pPr>
            <a:r>
              <a:rPr lang="it-IT" sz="1500" b="1" dirty="0">
                <a:latin typeface="Montserrat"/>
                <a:cs typeface="Montserrat"/>
              </a:rPr>
              <a:t>3° ANNO</a:t>
            </a: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r>
              <a:rPr lang="it-IT" sz="1500" b="1" dirty="0">
                <a:latin typeface="Montserrat"/>
                <a:cs typeface="Montserrat"/>
              </a:rPr>
              <a:t>&gt; Laboratorio di Sintesi Finale </a:t>
            </a:r>
            <a:r>
              <a:rPr lang="it-IT" sz="1500" b="1" dirty="0" err="1">
                <a:latin typeface="Montserrat"/>
              </a:rPr>
              <a:t>Knitwear</a:t>
            </a:r>
            <a:r>
              <a:rPr lang="it-IT" sz="1500" b="1" dirty="0">
                <a:latin typeface="Montserrat"/>
              </a:rPr>
              <a:t>/Jewellery and Accessory/Fashion</a:t>
            </a: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r>
              <a:rPr lang="it-IT" sz="1200" i="1" dirty="0">
                <a:solidFill>
                  <a:srgbClr val="D81056"/>
                </a:solidFill>
                <a:latin typeface="Bebas Neue"/>
              </a:rPr>
              <a:t>Scelta fra tre sezioni</a:t>
            </a: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endParaRPr lang="it-IT" sz="1500" b="1" dirty="0">
              <a:latin typeface="Montserrat"/>
              <a:cs typeface="Montserrat"/>
            </a:endParaRPr>
          </a:p>
          <a:p>
            <a:pPr marL="12065" marR="5080">
              <a:lnSpc>
                <a:spcPct val="101200"/>
              </a:lnSpc>
              <a:spcBef>
                <a:spcPts val="95"/>
              </a:spcBef>
            </a:pPr>
            <a:endParaRPr sz="1500" dirty="0">
              <a:latin typeface="Montserrat"/>
              <a:cs typeface="Montserrat"/>
            </a:endParaRPr>
          </a:p>
        </p:txBody>
      </p:sp>
      <p:sp>
        <p:nvSpPr>
          <p:cNvPr id="46" name="object 4">
            <a:extLst>
              <a:ext uri="{FF2B5EF4-FFF2-40B4-BE49-F238E27FC236}">
                <a16:creationId xmlns:a16="http://schemas.microsoft.com/office/drawing/2014/main" id="{FD70D602-7CC1-4F91-AA20-05E15ADCE68F}"/>
              </a:ext>
            </a:extLst>
          </p:cNvPr>
          <p:cNvSpPr txBox="1"/>
          <p:nvPr/>
        </p:nvSpPr>
        <p:spPr>
          <a:xfrm>
            <a:off x="2554804" y="1331941"/>
            <a:ext cx="1834452" cy="245579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895350" algn="l"/>
                <a:tab pos="1631950" algn="l"/>
                <a:tab pos="2473325" algn="l"/>
              </a:tabLst>
            </a:pPr>
            <a:r>
              <a:rPr lang="it-IT" sz="1500" b="1" spc="-25" dirty="0">
                <a:latin typeface="Montserrat"/>
                <a:cs typeface="Montserrat"/>
              </a:rPr>
              <a:t>DESIGN DEGLI INTERNI</a:t>
            </a:r>
            <a:endParaRPr sz="1500" dirty="0">
              <a:latin typeface="Montserrat"/>
              <a:cs typeface="Montserrat"/>
            </a:endParaRPr>
          </a:p>
        </p:txBody>
      </p:sp>
      <p:sp>
        <p:nvSpPr>
          <p:cNvPr id="47" name="object 4">
            <a:extLst>
              <a:ext uri="{FF2B5EF4-FFF2-40B4-BE49-F238E27FC236}">
                <a16:creationId xmlns:a16="http://schemas.microsoft.com/office/drawing/2014/main" id="{82FEAE5E-B4DB-42D6-99CF-5320AD30C746}"/>
              </a:ext>
            </a:extLst>
          </p:cNvPr>
          <p:cNvSpPr txBox="1"/>
          <p:nvPr/>
        </p:nvSpPr>
        <p:spPr>
          <a:xfrm>
            <a:off x="4647323" y="1303260"/>
            <a:ext cx="1949823" cy="489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895350" algn="l"/>
                <a:tab pos="1631950" algn="l"/>
                <a:tab pos="2473325" algn="l"/>
              </a:tabLst>
            </a:pPr>
            <a:r>
              <a:rPr lang="it-IT" sz="1500" b="1" spc="-25" dirty="0">
                <a:latin typeface="Montserrat"/>
                <a:cs typeface="Montserrat"/>
              </a:rPr>
              <a:t>DESIGN DEL PRODOTTO</a:t>
            </a:r>
          </a:p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895350" algn="l"/>
                <a:tab pos="1631950" algn="l"/>
                <a:tab pos="2473325" algn="l"/>
              </a:tabLst>
            </a:pPr>
            <a:r>
              <a:rPr lang="it-IT" sz="1500" b="1" spc="-25" dirty="0">
                <a:latin typeface="Montserrat"/>
                <a:cs typeface="Montserrat"/>
              </a:rPr>
              <a:t>INDUSTRIALE</a:t>
            </a:r>
            <a:endParaRPr sz="1500" dirty="0">
              <a:latin typeface="Montserrat"/>
              <a:cs typeface="Montserrat"/>
            </a:endParaRPr>
          </a:p>
        </p:txBody>
      </p:sp>
      <p:sp>
        <p:nvSpPr>
          <p:cNvPr id="48" name="object 4">
            <a:extLst>
              <a:ext uri="{FF2B5EF4-FFF2-40B4-BE49-F238E27FC236}">
                <a16:creationId xmlns:a16="http://schemas.microsoft.com/office/drawing/2014/main" id="{E467BA68-7B87-460B-B526-50784EFB1E87}"/>
              </a:ext>
            </a:extLst>
          </p:cNvPr>
          <p:cNvSpPr txBox="1"/>
          <p:nvPr/>
        </p:nvSpPr>
        <p:spPr>
          <a:xfrm>
            <a:off x="6855212" y="1303260"/>
            <a:ext cx="1725015" cy="245579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895350" algn="l"/>
                <a:tab pos="1631950" algn="l"/>
                <a:tab pos="2473325" algn="l"/>
              </a:tabLst>
            </a:pPr>
            <a:r>
              <a:rPr lang="it-IT" sz="1500" b="1" spc="-25" dirty="0">
                <a:latin typeface="Montserrat"/>
                <a:cs typeface="Montserrat"/>
              </a:rPr>
              <a:t>DESIGN DELLA MODA</a:t>
            </a:r>
            <a:endParaRPr sz="1500" dirty="0">
              <a:latin typeface="Montserrat"/>
              <a:cs typeface="Montserra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000490" cy="6120130"/>
          </a:xfrm>
          <a:custGeom>
            <a:avLst/>
            <a:gdLst/>
            <a:ahLst/>
            <a:cxnLst/>
            <a:rect l="l" t="t" r="r" b="b"/>
            <a:pathLst>
              <a:path w="9000490" h="6120130">
                <a:moveTo>
                  <a:pt x="9000007" y="0"/>
                </a:moveTo>
                <a:lnTo>
                  <a:pt x="0" y="0"/>
                </a:lnTo>
                <a:lnTo>
                  <a:pt x="0" y="6120003"/>
                </a:lnTo>
                <a:lnTo>
                  <a:pt x="9000007" y="6120003"/>
                </a:lnTo>
                <a:lnTo>
                  <a:pt x="9000007" y="0"/>
                </a:lnTo>
                <a:close/>
              </a:path>
            </a:pathLst>
          </a:custGeom>
          <a:solidFill>
            <a:srgbClr val="FABB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273638" y="11303"/>
            <a:ext cx="5726430" cy="6108700"/>
          </a:xfrm>
          <a:custGeom>
            <a:avLst/>
            <a:gdLst/>
            <a:ahLst/>
            <a:cxnLst/>
            <a:rect l="l" t="t" r="r" b="b"/>
            <a:pathLst>
              <a:path w="5726430" h="6108700">
                <a:moveTo>
                  <a:pt x="3663115" y="5194300"/>
                </a:moveTo>
                <a:lnTo>
                  <a:pt x="2685886" y="5194300"/>
                </a:lnTo>
                <a:lnTo>
                  <a:pt x="4424174" y="5905500"/>
                </a:lnTo>
                <a:lnTo>
                  <a:pt x="4421846" y="5956300"/>
                </a:lnTo>
                <a:lnTo>
                  <a:pt x="4421093" y="6007100"/>
                </a:lnTo>
                <a:lnTo>
                  <a:pt x="4421972" y="6057900"/>
                </a:lnTo>
                <a:lnTo>
                  <a:pt x="4424542" y="6108700"/>
                </a:lnTo>
                <a:lnTo>
                  <a:pt x="4800185" y="6108700"/>
                </a:lnTo>
                <a:lnTo>
                  <a:pt x="4798282" y="6096000"/>
                </a:lnTo>
                <a:lnTo>
                  <a:pt x="4795302" y="6045200"/>
                </a:lnTo>
                <a:lnTo>
                  <a:pt x="4794282" y="6007100"/>
                </a:lnTo>
                <a:lnTo>
                  <a:pt x="4795189" y="5956300"/>
                </a:lnTo>
                <a:lnTo>
                  <a:pt x="4797994" y="5905500"/>
                </a:lnTo>
                <a:lnTo>
                  <a:pt x="4802664" y="5867400"/>
                </a:lnTo>
                <a:lnTo>
                  <a:pt x="4809170" y="5816600"/>
                </a:lnTo>
                <a:lnTo>
                  <a:pt x="4817480" y="5778500"/>
                </a:lnTo>
                <a:lnTo>
                  <a:pt x="4827564" y="5727700"/>
                </a:lnTo>
                <a:lnTo>
                  <a:pt x="4839390" y="5689600"/>
                </a:lnTo>
                <a:lnTo>
                  <a:pt x="4852927" y="5638800"/>
                </a:lnTo>
                <a:lnTo>
                  <a:pt x="4868145" y="5600700"/>
                </a:lnTo>
                <a:lnTo>
                  <a:pt x="4885013" y="5562600"/>
                </a:lnTo>
                <a:lnTo>
                  <a:pt x="4894256" y="5537200"/>
                </a:lnTo>
                <a:lnTo>
                  <a:pt x="4495636" y="5537200"/>
                </a:lnTo>
                <a:lnTo>
                  <a:pt x="3663115" y="5194300"/>
                </a:lnTo>
                <a:close/>
              </a:path>
              <a:path w="5726430" h="6108700">
                <a:moveTo>
                  <a:pt x="1648370" y="5727700"/>
                </a:moveTo>
                <a:lnTo>
                  <a:pt x="1369379" y="5727700"/>
                </a:lnTo>
                <a:lnTo>
                  <a:pt x="1415301" y="5740400"/>
                </a:lnTo>
                <a:lnTo>
                  <a:pt x="1601385" y="5740400"/>
                </a:lnTo>
                <a:lnTo>
                  <a:pt x="1648370" y="5727700"/>
                </a:lnTo>
                <a:close/>
              </a:path>
              <a:path w="5726430" h="6108700">
                <a:moveTo>
                  <a:pt x="1742713" y="5715000"/>
                </a:moveTo>
                <a:lnTo>
                  <a:pt x="1278437" y="5715000"/>
                </a:lnTo>
                <a:lnTo>
                  <a:pt x="1323748" y="5727700"/>
                </a:lnTo>
                <a:lnTo>
                  <a:pt x="1695489" y="5727700"/>
                </a:lnTo>
                <a:lnTo>
                  <a:pt x="1742713" y="5715000"/>
                </a:lnTo>
                <a:close/>
              </a:path>
              <a:path w="5726430" h="6108700">
                <a:moveTo>
                  <a:pt x="1722854" y="2717800"/>
                </a:moveTo>
                <a:lnTo>
                  <a:pt x="1311655" y="2717800"/>
                </a:lnTo>
                <a:lnTo>
                  <a:pt x="1207060" y="2743200"/>
                </a:lnTo>
                <a:lnTo>
                  <a:pt x="1160016" y="2743200"/>
                </a:lnTo>
                <a:lnTo>
                  <a:pt x="1113642" y="2755900"/>
                </a:lnTo>
                <a:lnTo>
                  <a:pt x="1067957" y="2781300"/>
                </a:lnTo>
                <a:lnTo>
                  <a:pt x="935203" y="2819400"/>
                </a:lnTo>
                <a:lnTo>
                  <a:pt x="892444" y="2844800"/>
                </a:lnTo>
                <a:lnTo>
                  <a:pt x="850460" y="2857500"/>
                </a:lnTo>
                <a:lnTo>
                  <a:pt x="809268" y="2882900"/>
                </a:lnTo>
                <a:lnTo>
                  <a:pt x="768885" y="2908300"/>
                </a:lnTo>
                <a:lnTo>
                  <a:pt x="729330" y="2933700"/>
                </a:lnTo>
                <a:lnTo>
                  <a:pt x="690618" y="2959100"/>
                </a:lnTo>
                <a:lnTo>
                  <a:pt x="652768" y="2984500"/>
                </a:lnTo>
                <a:lnTo>
                  <a:pt x="615796" y="3009900"/>
                </a:lnTo>
                <a:lnTo>
                  <a:pt x="579721" y="3035300"/>
                </a:lnTo>
                <a:lnTo>
                  <a:pt x="544559" y="3060700"/>
                </a:lnTo>
                <a:lnTo>
                  <a:pt x="510328" y="3086100"/>
                </a:lnTo>
                <a:lnTo>
                  <a:pt x="477044" y="3124200"/>
                </a:lnTo>
                <a:lnTo>
                  <a:pt x="444726" y="3149600"/>
                </a:lnTo>
                <a:lnTo>
                  <a:pt x="413391" y="3187700"/>
                </a:lnTo>
                <a:lnTo>
                  <a:pt x="383056" y="3213100"/>
                </a:lnTo>
                <a:lnTo>
                  <a:pt x="353737" y="3251200"/>
                </a:lnTo>
                <a:lnTo>
                  <a:pt x="325454" y="3289300"/>
                </a:lnTo>
                <a:lnTo>
                  <a:pt x="298222" y="3327400"/>
                </a:lnTo>
                <a:lnTo>
                  <a:pt x="272059" y="3365500"/>
                </a:lnTo>
                <a:lnTo>
                  <a:pt x="246983" y="3390900"/>
                </a:lnTo>
                <a:lnTo>
                  <a:pt x="223011" y="3429000"/>
                </a:lnTo>
                <a:lnTo>
                  <a:pt x="200160" y="3479800"/>
                </a:lnTo>
                <a:lnTo>
                  <a:pt x="178447" y="3517900"/>
                </a:lnTo>
                <a:lnTo>
                  <a:pt x="157890" y="3556000"/>
                </a:lnTo>
                <a:lnTo>
                  <a:pt x="138506" y="3594100"/>
                </a:lnTo>
                <a:lnTo>
                  <a:pt x="120313" y="3632200"/>
                </a:lnTo>
                <a:lnTo>
                  <a:pt x="103327" y="3670300"/>
                </a:lnTo>
                <a:lnTo>
                  <a:pt x="87566" y="3721100"/>
                </a:lnTo>
                <a:lnTo>
                  <a:pt x="73048" y="3759200"/>
                </a:lnTo>
                <a:lnTo>
                  <a:pt x="59789" y="3810000"/>
                </a:lnTo>
                <a:lnTo>
                  <a:pt x="47807" y="3848100"/>
                </a:lnTo>
                <a:lnTo>
                  <a:pt x="37119" y="3886200"/>
                </a:lnTo>
                <a:lnTo>
                  <a:pt x="27743" y="3937000"/>
                </a:lnTo>
                <a:lnTo>
                  <a:pt x="19696" y="3975100"/>
                </a:lnTo>
                <a:lnTo>
                  <a:pt x="12995" y="4025900"/>
                </a:lnTo>
                <a:lnTo>
                  <a:pt x="7658" y="4076700"/>
                </a:lnTo>
                <a:lnTo>
                  <a:pt x="3701" y="4114800"/>
                </a:lnTo>
                <a:lnTo>
                  <a:pt x="1143" y="4165600"/>
                </a:lnTo>
                <a:lnTo>
                  <a:pt x="0" y="4203700"/>
                </a:lnTo>
                <a:lnTo>
                  <a:pt x="289" y="4254500"/>
                </a:lnTo>
                <a:lnTo>
                  <a:pt x="2029" y="4305300"/>
                </a:lnTo>
                <a:lnTo>
                  <a:pt x="5236" y="4343400"/>
                </a:lnTo>
                <a:lnTo>
                  <a:pt x="9928" y="4394200"/>
                </a:lnTo>
                <a:lnTo>
                  <a:pt x="16122" y="4445000"/>
                </a:lnTo>
                <a:lnTo>
                  <a:pt x="23835" y="4495800"/>
                </a:lnTo>
                <a:lnTo>
                  <a:pt x="33085" y="4533900"/>
                </a:lnTo>
                <a:lnTo>
                  <a:pt x="43813" y="4584700"/>
                </a:lnTo>
                <a:lnTo>
                  <a:pt x="55925" y="4635500"/>
                </a:lnTo>
                <a:lnTo>
                  <a:pt x="69394" y="4673600"/>
                </a:lnTo>
                <a:lnTo>
                  <a:pt x="84193" y="4724400"/>
                </a:lnTo>
                <a:lnTo>
                  <a:pt x="100296" y="4762500"/>
                </a:lnTo>
                <a:lnTo>
                  <a:pt x="117675" y="4813300"/>
                </a:lnTo>
                <a:lnTo>
                  <a:pt x="136306" y="4851400"/>
                </a:lnTo>
                <a:lnTo>
                  <a:pt x="156160" y="4889500"/>
                </a:lnTo>
                <a:lnTo>
                  <a:pt x="177211" y="4927600"/>
                </a:lnTo>
                <a:lnTo>
                  <a:pt x="199433" y="4978400"/>
                </a:lnTo>
                <a:lnTo>
                  <a:pt x="222799" y="5016500"/>
                </a:lnTo>
                <a:lnTo>
                  <a:pt x="247283" y="5054600"/>
                </a:lnTo>
                <a:lnTo>
                  <a:pt x="272857" y="5092700"/>
                </a:lnTo>
                <a:lnTo>
                  <a:pt x="299496" y="5130800"/>
                </a:lnTo>
                <a:lnTo>
                  <a:pt x="327172" y="5156200"/>
                </a:lnTo>
                <a:lnTo>
                  <a:pt x="355858" y="5194300"/>
                </a:lnTo>
                <a:lnTo>
                  <a:pt x="385530" y="5232400"/>
                </a:lnTo>
                <a:lnTo>
                  <a:pt x="416159" y="5270500"/>
                </a:lnTo>
                <a:lnTo>
                  <a:pt x="447719" y="5295900"/>
                </a:lnTo>
                <a:lnTo>
                  <a:pt x="480184" y="5334000"/>
                </a:lnTo>
                <a:lnTo>
                  <a:pt x="513526" y="5359400"/>
                </a:lnTo>
                <a:lnTo>
                  <a:pt x="547720" y="5384800"/>
                </a:lnTo>
                <a:lnTo>
                  <a:pt x="582738" y="5410200"/>
                </a:lnTo>
                <a:lnTo>
                  <a:pt x="618555" y="5448300"/>
                </a:lnTo>
                <a:lnTo>
                  <a:pt x="655143" y="5473700"/>
                </a:lnTo>
                <a:lnTo>
                  <a:pt x="692475" y="5499100"/>
                </a:lnTo>
                <a:lnTo>
                  <a:pt x="730526" y="5511800"/>
                </a:lnTo>
                <a:lnTo>
                  <a:pt x="769269" y="5537200"/>
                </a:lnTo>
                <a:lnTo>
                  <a:pt x="808676" y="5562600"/>
                </a:lnTo>
                <a:lnTo>
                  <a:pt x="848722" y="5575300"/>
                </a:lnTo>
                <a:lnTo>
                  <a:pt x="889380" y="5600700"/>
                </a:lnTo>
                <a:lnTo>
                  <a:pt x="930623" y="5613400"/>
                </a:lnTo>
                <a:lnTo>
                  <a:pt x="972424" y="5638800"/>
                </a:lnTo>
                <a:lnTo>
                  <a:pt x="1233471" y="5715000"/>
                </a:lnTo>
                <a:lnTo>
                  <a:pt x="1790017" y="5715000"/>
                </a:lnTo>
                <a:lnTo>
                  <a:pt x="1837374" y="5702300"/>
                </a:lnTo>
                <a:lnTo>
                  <a:pt x="2037948" y="5651500"/>
                </a:lnTo>
                <a:lnTo>
                  <a:pt x="2085945" y="5626100"/>
                </a:lnTo>
                <a:lnTo>
                  <a:pt x="2133042" y="5613400"/>
                </a:lnTo>
                <a:lnTo>
                  <a:pt x="2179216" y="5588000"/>
                </a:lnTo>
                <a:lnTo>
                  <a:pt x="2224447" y="5562600"/>
                </a:lnTo>
                <a:lnTo>
                  <a:pt x="2268713" y="5537200"/>
                </a:lnTo>
                <a:lnTo>
                  <a:pt x="2311994" y="5511800"/>
                </a:lnTo>
                <a:lnTo>
                  <a:pt x="2354267" y="5486400"/>
                </a:lnTo>
                <a:lnTo>
                  <a:pt x="2395511" y="5461000"/>
                </a:lnTo>
                <a:lnTo>
                  <a:pt x="2435706" y="5435600"/>
                </a:lnTo>
                <a:lnTo>
                  <a:pt x="2474829" y="5397500"/>
                </a:lnTo>
                <a:lnTo>
                  <a:pt x="2512860" y="5372100"/>
                </a:lnTo>
                <a:lnTo>
                  <a:pt x="2525166" y="5359400"/>
                </a:lnTo>
                <a:lnTo>
                  <a:pt x="1383991" y="5359400"/>
                </a:lnTo>
                <a:lnTo>
                  <a:pt x="1338382" y="5346700"/>
                </a:lnTo>
                <a:lnTo>
                  <a:pt x="1293237" y="5346700"/>
                </a:lnTo>
                <a:lnTo>
                  <a:pt x="1118237" y="5295900"/>
                </a:lnTo>
                <a:lnTo>
                  <a:pt x="1076121" y="5270500"/>
                </a:lnTo>
                <a:lnTo>
                  <a:pt x="1034754" y="5257800"/>
                </a:lnTo>
                <a:lnTo>
                  <a:pt x="994182" y="5232400"/>
                </a:lnTo>
                <a:lnTo>
                  <a:pt x="954455" y="5219700"/>
                </a:lnTo>
                <a:lnTo>
                  <a:pt x="915619" y="5194300"/>
                </a:lnTo>
                <a:lnTo>
                  <a:pt x="877722" y="5168900"/>
                </a:lnTo>
                <a:lnTo>
                  <a:pt x="840812" y="5143500"/>
                </a:lnTo>
                <a:lnTo>
                  <a:pt x="804935" y="5118100"/>
                </a:lnTo>
                <a:lnTo>
                  <a:pt x="770141" y="5080000"/>
                </a:lnTo>
                <a:lnTo>
                  <a:pt x="736475" y="5054600"/>
                </a:lnTo>
                <a:lnTo>
                  <a:pt x="703987" y="5029200"/>
                </a:lnTo>
                <a:lnTo>
                  <a:pt x="672723" y="4991100"/>
                </a:lnTo>
                <a:lnTo>
                  <a:pt x="642731" y="4953000"/>
                </a:lnTo>
                <a:lnTo>
                  <a:pt x="614059" y="4927600"/>
                </a:lnTo>
                <a:lnTo>
                  <a:pt x="586754" y="4889500"/>
                </a:lnTo>
                <a:lnTo>
                  <a:pt x="560863" y="4851400"/>
                </a:lnTo>
                <a:lnTo>
                  <a:pt x="536435" y="4813300"/>
                </a:lnTo>
                <a:lnTo>
                  <a:pt x="513517" y="4762500"/>
                </a:lnTo>
                <a:lnTo>
                  <a:pt x="492157" y="4724400"/>
                </a:lnTo>
                <a:lnTo>
                  <a:pt x="472401" y="4686300"/>
                </a:lnTo>
                <a:lnTo>
                  <a:pt x="454298" y="4648200"/>
                </a:lnTo>
                <a:lnTo>
                  <a:pt x="437896" y="4597400"/>
                </a:lnTo>
                <a:lnTo>
                  <a:pt x="423241" y="4559300"/>
                </a:lnTo>
                <a:lnTo>
                  <a:pt x="410382" y="4508500"/>
                </a:lnTo>
                <a:lnTo>
                  <a:pt x="399366" y="4457700"/>
                </a:lnTo>
                <a:lnTo>
                  <a:pt x="390323" y="4406900"/>
                </a:lnTo>
                <a:lnTo>
                  <a:pt x="383334" y="4368800"/>
                </a:lnTo>
                <a:lnTo>
                  <a:pt x="378365" y="4318000"/>
                </a:lnTo>
                <a:lnTo>
                  <a:pt x="375387" y="4267200"/>
                </a:lnTo>
                <a:lnTo>
                  <a:pt x="374369" y="4229100"/>
                </a:lnTo>
                <a:lnTo>
                  <a:pt x="375280" y="4178300"/>
                </a:lnTo>
                <a:lnTo>
                  <a:pt x="378088" y="4127500"/>
                </a:lnTo>
                <a:lnTo>
                  <a:pt x="382763" y="4089400"/>
                </a:lnTo>
                <a:lnTo>
                  <a:pt x="389273" y="4038600"/>
                </a:lnTo>
                <a:lnTo>
                  <a:pt x="397588" y="4000500"/>
                </a:lnTo>
                <a:lnTo>
                  <a:pt x="407677" y="3949700"/>
                </a:lnTo>
                <a:lnTo>
                  <a:pt x="419509" y="3911600"/>
                </a:lnTo>
                <a:lnTo>
                  <a:pt x="433053" y="3860800"/>
                </a:lnTo>
                <a:lnTo>
                  <a:pt x="448278" y="3822700"/>
                </a:lnTo>
                <a:lnTo>
                  <a:pt x="465153" y="3784600"/>
                </a:lnTo>
                <a:lnTo>
                  <a:pt x="483646" y="3733800"/>
                </a:lnTo>
                <a:lnTo>
                  <a:pt x="503728" y="3695700"/>
                </a:lnTo>
                <a:lnTo>
                  <a:pt x="525367" y="3657600"/>
                </a:lnTo>
                <a:lnTo>
                  <a:pt x="548531" y="3619500"/>
                </a:lnTo>
                <a:lnTo>
                  <a:pt x="573191" y="3581400"/>
                </a:lnTo>
                <a:lnTo>
                  <a:pt x="599315" y="3543300"/>
                </a:lnTo>
                <a:lnTo>
                  <a:pt x="626873" y="3505200"/>
                </a:lnTo>
                <a:lnTo>
                  <a:pt x="655832" y="3479800"/>
                </a:lnTo>
                <a:lnTo>
                  <a:pt x="686163" y="3441700"/>
                </a:lnTo>
                <a:lnTo>
                  <a:pt x="717834" y="3403600"/>
                </a:lnTo>
                <a:lnTo>
                  <a:pt x="750814" y="3378200"/>
                </a:lnTo>
                <a:lnTo>
                  <a:pt x="785073" y="3352800"/>
                </a:lnTo>
                <a:lnTo>
                  <a:pt x="820579" y="3314700"/>
                </a:lnTo>
                <a:lnTo>
                  <a:pt x="857302" y="3289300"/>
                </a:lnTo>
                <a:lnTo>
                  <a:pt x="895210" y="3263900"/>
                </a:lnTo>
                <a:lnTo>
                  <a:pt x="934272" y="3238500"/>
                </a:lnTo>
                <a:lnTo>
                  <a:pt x="974458" y="3213100"/>
                </a:lnTo>
                <a:lnTo>
                  <a:pt x="1015737" y="3200400"/>
                </a:lnTo>
                <a:lnTo>
                  <a:pt x="1058077" y="3175000"/>
                </a:lnTo>
                <a:lnTo>
                  <a:pt x="1101448" y="3162300"/>
                </a:lnTo>
                <a:lnTo>
                  <a:pt x="1145819" y="3136900"/>
                </a:lnTo>
                <a:lnTo>
                  <a:pt x="1284619" y="3098800"/>
                </a:lnTo>
                <a:lnTo>
                  <a:pt x="1332218" y="3098800"/>
                </a:lnTo>
                <a:lnTo>
                  <a:pt x="1379734" y="3086100"/>
                </a:lnTo>
                <a:lnTo>
                  <a:pt x="1427121" y="3086100"/>
                </a:lnTo>
                <a:lnTo>
                  <a:pt x="1474329" y="3073400"/>
                </a:lnTo>
                <a:lnTo>
                  <a:pt x="2517832" y="3073400"/>
                </a:lnTo>
                <a:lnTo>
                  <a:pt x="2507317" y="3060700"/>
                </a:lnTo>
                <a:lnTo>
                  <a:pt x="2475092" y="3035300"/>
                </a:lnTo>
                <a:lnTo>
                  <a:pt x="2442262" y="3009900"/>
                </a:lnTo>
                <a:lnTo>
                  <a:pt x="2623557" y="2819400"/>
                </a:lnTo>
                <a:lnTo>
                  <a:pt x="2109103" y="2819400"/>
                </a:lnTo>
                <a:lnTo>
                  <a:pt x="2062800" y="2806700"/>
                </a:lnTo>
                <a:lnTo>
                  <a:pt x="2015861" y="2781300"/>
                </a:lnTo>
                <a:lnTo>
                  <a:pt x="1822456" y="2730500"/>
                </a:lnTo>
                <a:lnTo>
                  <a:pt x="1772867" y="2730500"/>
                </a:lnTo>
                <a:lnTo>
                  <a:pt x="1722854" y="2717800"/>
                </a:lnTo>
                <a:close/>
              </a:path>
              <a:path w="5726430" h="6108700">
                <a:moveTo>
                  <a:pt x="3941674" y="4724400"/>
                </a:moveTo>
                <a:lnTo>
                  <a:pt x="2955939" y="4724400"/>
                </a:lnTo>
                <a:lnTo>
                  <a:pt x="4555847" y="5384800"/>
                </a:lnTo>
                <a:lnTo>
                  <a:pt x="4539220" y="5422900"/>
                </a:lnTo>
                <a:lnTo>
                  <a:pt x="4523637" y="5461000"/>
                </a:lnTo>
                <a:lnTo>
                  <a:pt x="4509106" y="5499100"/>
                </a:lnTo>
                <a:lnTo>
                  <a:pt x="4495636" y="5537200"/>
                </a:lnTo>
                <a:lnTo>
                  <a:pt x="4894256" y="5537200"/>
                </a:lnTo>
                <a:lnTo>
                  <a:pt x="4903499" y="5511800"/>
                </a:lnTo>
                <a:lnTo>
                  <a:pt x="4923574" y="5473700"/>
                </a:lnTo>
                <a:lnTo>
                  <a:pt x="4945205" y="5435600"/>
                </a:lnTo>
                <a:lnTo>
                  <a:pt x="4968362" y="5397500"/>
                </a:lnTo>
                <a:lnTo>
                  <a:pt x="4993015" y="5359400"/>
                </a:lnTo>
                <a:lnTo>
                  <a:pt x="5019131" y="5321300"/>
                </a:lnTo>
                <a:lnTo>
                  <a:pt x="5046681" y="5283200"/>
                </a:lnTo>
                <a:lnTo>
                  <a:pt x="5075633" y="5257800"/>
                </a:lnTo>
                <a:lnTo>
                  <a:pt x="5105956" y="5219700"/>
                </a:lnTo>
                <a:lnTo>
                  <a:pt x="5137620" y="5181600"/>
                </a:lnTo>
                <a:lnTo>
                  <a:pt x="5170593" y="5156200"/>
                </a:lnTo>
                <a:lnTo>
                  <a:pt x="5204846" y="5130800"/>
                </a:lnTo>
                <a:lnTo>
                  <a:pt x="5240345" y="5092700"/>
                </a:lnTo>
                <a:lnTo>
                  <a:pt x="5277062" y="5067300"/>
                </a:lnTo>
                <a:lnTo>
                  <a:pt x="5296013" y="5054600"/>
                </a:lnTo>
                <a:lnTo>
                  <a:pt x="4751630" y="5054600"/>
                </a:lnTo>
                <a:lnTo>
                  <a:pt x="3941674" y="4724400"/>
                </a:lnTo>
                <a:close/>
              </a:path>
              <a:path w="5726430" h="6108700">
                <a:moveTo>
                  <a:pt x="2517832" y="3073400"/>
                </a:moveTo>
                <a:lnTo>
                  <a:pt x="1568024" y="3073400"/>
                </a:lnTo>
                <a:lnTo>
                  <a:pt x="1614414" y="3086100"/>
                </a:lnTo>
                <a:lnTo>
                  <a:pt x="1660437" y="3086100"/>
                </a:lnTo>
                <a:lnTo>
                  <a:pt x="1706044" y="3098800"/>
                </a:lnTo>
                <a:lnTo>
                  <a:pt x="1751188" y="3098800"/>
                </a:lnTo>
                <a:lnTo>
                  <a:pt x="1968297" y="3162300"/>
                </a:lnTo>
                <a:lnTo>
                  <a:pt x="2009663" y="3187700"/>
                </a:lnTo>
                <a:lnTo>
                  <a:pt x="2050233" y="3200400"/>
                </a:lnTo>
                <a:lnTo>
                  <a:pt x="2089960" y="3225800"/>
                </a:lnTo>
                <a:lnTo>
                  <a:pt x="2128795" y="3251200"/>
                </a:lnTo>
                <a:lnTo>
                  <a:pt x="2166691" y="3276600"/>
                </a:lnTo>
                <a:lnTo>
                  <a:pt x="2203601" y="3302000"/>
                </a:lnTo>
                <a:lnTo>
                  <a:pt x="2239477" y="3327400"/>
                </a:lnTo>
                <a:lnTo>
                  <a:pt x="2274271" y="3352800"/>
                </a:lnTo>
                <a:lnTo>
                  <a:pt x="2307936" y="3390900"/>
                </a:lnTo>
                <a:lnTo>
                  <a:pt x="2340424" y="3416300"/>
                </a:lnTo>
                <a:lnTo>
                  <a:pt x="2371688" y="3454400"/>
                </a:lnTo>
                <a:lnTo>
                  <a:pt x="2401679" y="3479800"/>
                </a:lnTo>
                <a:lnTo>
                  <a:pt x="2430351" y="3517900"/>
                </a:lnTo>
                <a:lnTo>
                  <a:pt x="2457656" y="3556000"/>
                </a:lnTo>
                <a:lnTo>
                  <a:pt x="2483546" y="3594100"/>
                </a:lnTo>
                <a:lnTo>
                  <a:pt x="2507974" y="3632200"/>
                </a:lnTo>
                <a:lnTo>
                  <a:pt x="2530892" y="3670300"/>
                </a:lnTo>
                <a:lnTo>
                  <a:pt x="2552252" y="3721100"/>
                </a:lnTo>
                <a:lnTo>
                  <a:pt x="2572008" y="3759200"/>
                </a:lnTo>
                <a:lnTo>
                  <a:pt x="2590111" y="3797300"/>
                </a:lnTo>
                <a:lnTo>
                  <a:pt x="2606513" y="3848100"/>
                </a:lnTo>
                <a:lnTo>
                  <a:pt x="2621168" y="3886200"/>
                </a:lnTo>
                <a:lnTo>
                  <a:pt x="2634027" y="3937000"/>
                </a:lnTo>
                <a:lnTo>
                  <a:pt x="2645043" y="3987800"/>
                </a:lnTo>
                <a:lnTo>
                  <a:pt x="2654085" y="4025900"/>
                </a:lnTo>
                <a:lnTo>
                  <a:pt x="2661074" y="4076700"/>
                </a:lnTo>
                <a:lnTo>
                  <a:pt x="2666041" y="4127500"/>
                </a:lnTo>
                <a:lnTo>
                  <a:pt x="2669018" y="4165600"/>
                </a:lnTo>
                <a:lnTo>
                  <a:pt x="2670036" y="4216400"/>
                </a:lnTo>
                <a:lnTo>
                  <a:pt x="2669125" y="4267200"/>
                </a:lnTo>
                <a:lnTo>
                  <a:pt x="2666317" y="4305300"/>
                </a:lnTo>
                <a:lnTo>
                  <a:pt x="2661642" y="4356100"/>
                </a:lnTo>
                <a:lnTo>
                  <a:pt x="2655131" y="4406900"/>
                </a:lnTo>
                <a:lnTo>
                  <a:pt x="2646816" y="4445000"/>
                </a:lnTo>
                <a:lnTo>
                  <a:pt x="2636727" y="4495800"/>
                </a:lnTo>
                <a:lnTo>
                  <a:pt x="2624895" y="4533900"/>
                </a:lnTo>
                <a:lnTo>
                  <a:pt x="2611352" y="4584700"/>
                </a:lnTo>
                <a:lnTo>
                  <a:pt x="2596127" y="4622800"/>
                </a:lnTo>
                <a:lnTo>
                  <a:pt x="2579253" y="4660900"/>
                </a:lnTo>
                <a:lnTo>
                  <a:pt x="2560760" y="4699000"/>
                </a:lnTo>
                <a:lnTo>
                  <a:pt x="2540679" y="4749800"/>
                </a:lnTo>
                <a:lnTo>
                  <a:pt x="2519041" y="4787900"/>
                </a:lnTo>
                <a:lnTo>
                  <a:pt x="2495877" y="4826000"/>
                </a:lnTo>
                <a:lnTo>
                  <a:pt x="2471218" y="4864100"/>
                </a:lnTo>
                <a:lnTo>
                  <a:pt x="2445095" y="4902200"/>
                </a:lnTo>
                <a:lnTo>
                  <a:pt x="2417539" y="4940300"/>
                </a:lnTo>
                <a:lnTo>
                  <a:pt x="2388581" y="4965700"/>
                </a:lnTo>
                <a:lnTo>
                  <a:pt x="2358252" y="5003800"/>
                </a:lnTo>
                <a:lnTo>
                  <a:pt x="2326582" y="5029200"/>
                </a:lnTo>
                <a:lnTo>
                  <a:pt x="2293603" y="5067300"/>
                </a:lnTo>
                <a:lnTo>
                  <a:pt x="2259346" y="5092700"/>
                </a:lnTo>
                <a:lnTo>
                  <a:pt x="2223842" y="5130800"/>
                </a:lnTo>
                <a:lnTo>
                  <a:pt x="2187121" y="5156200"/>
                </a:lnTo>
                <a:lnTo>
                  <a:pt x="2149215" y="5181600"/>
                </a:lnTo>
                <a:lnTo>
                  <a:pt x="2110155" y="5207000"/>
                </a:lnTo>
                <a:lnTo>
                  <a:pt x="2069971" y="5219700"/>
                </a:lnTo>
                <a:lnTo>
                  <a:pt x="2028694" y="5245100"/>
                </a:lnTo>
                <a:lnTo>
                  <a:pt x="1986356" y="5270500"/>
                </a:lnTo>
                <a:lnTo>
                  <a:pt x="1898620" y="5295900"/>
                </a:lnTo>
                <a:lnTo>
                  <a:pt x="1853283" y="5321300"/>
                </a:lnTo>
                <a:lnTo>
                  <a:pt x="1807009" y="5334000"/>
                </a:lnTo>
                <a:lnTo>
                  <a:pt x="1759828" y="5334000"/>
                </a:lnTo>
                <a:lnTo>
                  <a:pt x="1664707" y="5359400"/>
                </a:lnTo>
                <a:lnTo>
                  <a:pt x="2525166" y="5359400"/>
                </a:lnTo>
                <a:lnTo>
                  <a:pt x="2549778" y="5334000"/>
                </a:lnTo>
                <a:lnTo>
                  <a:pt x="2585560" y="5295900"/>
                </a:lnTo>
                <a:lnTo>
                  <a:pt x="2620187" y="5270500"/>
                </a:lnTo>
                <a:lnTo>
                  <a:pt x="2653636" y="5232400"/>
                </a:lnTo>
                <a:lnTo>
                  <a:pt x="2685886" y="5194300"/>
                </a:lnTo>
                <a:lnTo>
                  <a:pt x="3663115" y="5194300"/>
                </a:lnTo>
                <a:lnTo>
                  <a:pt x="2892261" y="4876800"/>
                </a:lnTo>
                <a:lnTo>
                  <a:pt x="2909723" y="4838700"/>
                </a:lnTo>
                <a:lnTo>
                  <a:pt x="2926129" y="4800600"/>
                </a:lnTo>
                <a:lnTo>
                  <a:pt x="2941521" y="4762500"/>
                </a:lnTo>
                <a:lnTo>
                  <a:pt x="2955939" y="4724400"/>
                </a:lnTo>
                <a:lnTo>
                  <a:pt x="3941674" y="4724400"/>
                </a:lnTo>
                <a:lnTo>
                  <a:pt x="3038261" y="4356100"/>
                </a:lnTo>
                <a:lnTo>
                  <a:pt x="3041857" y="4305300"/>
                </a:lnTo>
                <a:lnTo>
                  <a:pt x="3043860" y="4254500"/>
                </a:lnTo>
                <a:lnTo>
                  <a:pt x="3044245" y="4203700"/>
                </a:lnTo>
                <a:lnTo>
                  <a:pt x="3042991" y="4152900"/>
                </a:lnTo>
                <a:lnTo>
                  <a:pt x="3040074" y="4102100"/>
                </a:lnTo>
                <a:lnTo>
                  <a:pt x="3035472" y="4051300"/>
                </a:lnTo>
                <a:lnTo>
                  <a:pt x="3029162" y="4000500"/>
                </a:lnTo>
                <a:lnTo>
                  <a:pt x="3021120" y="3949700"/>
                </a:lnTo>
                <a:lnTo>
                  <a:pt x="3011324" y="3898900"/>
                </a:lnTo>
                <a:lnTo>
                  <a:pt x="3000060" y="3860800"/>
                </a:lnTo>
                <a:lnTo>
                  <a:pt x="2987229" y="3810000"/>
                </a:lnTo>
                <a:lnTo>
                  <a:pt x="2972877" y="3759200"/>
                </a:lnTo>
                <a:lnTo>
                  <a:pt x="2957045" y="3708400"/>
                </a:lnTo>
                <a:lnTo>
                  <a:pt x="2939777" y="3670300"/>
                </a:lnTo>
                <a:lnTo>
                  <a:pt x="2921117" y="3619500"/>
                </a:lnTo>
                <a:lnTo>
                  <a:pt x="2901108" y="3581400"/>
                </a:lnTo>
                <a:lnTo>
                  <a:pt x="2879792" y="3530600"/>
                </a:lnTo>
                <a:lnTo>
                  <a:pt x="2857213" y="3492500"/>
                </a:lnTo>
                <a:lnTo>
                  <a:pt x="2833416" y="3454400"/>
                </a:lnTo>
                <a:lnTo>
                  <a:pt x="2808441" y="3416300"/>
                </a:lnTo>
                <a:lnTo>
                  <a:pt x="3084471" y="3124200"/>
                </a:lnTo>
                <a:lnTo>
                  <a:pt x="2569656" y="3124200"/>
                </a:lnTo>
                <a:lnTo>
                  <a:pt x="2538862" y="3098800"/>
                </a:lnTo>
                <a:lnTo>
                  <a:pt x="2517832" y="3073400"/>
                </a:lnTo>
                <a:close/>
              </a:path>
              <a:path w="5726430" h="6108700">
                <a:moveTo>
                  <a:pt x="5726356" y="4495800"/>
                </a:moveTo>
                <a:lnTo>
                  <a:pt x="5721431" y="4495800"/>
                </a:lnTo>
                <a:lnTo>
                  <a:pt x="5626787" y="4521200"/>
                </a:lnTo>
                <a:lnTo>
                  <a:pt x="5427708" y="4572000"/>
                </a:lnTo>
                <a:lnTo>
                  <a:pt x="5380026" y="4597400"/>
                </a:lnTo>
                <a:lnTo>
                  <a:pt x="5333222" y="4610100"/>
                </a:lnTo>
                <a:lnTo>
                  <a:pt x="5287319" y="4635500"/>
                </a:lnTo>
                <a:lnTo>
                  <a:pt x="5242340" y="4660900"/>
                </a:lnTo>
                <a:lnTo>
                  <a:pt x="5198305" y="4673600"/>
                </a:lnTo>
                <a:lnTo>
                  <a:pt x="5155238" y="4699000"/>
                </a:lnTo>
                <a:lnTo>
                  <a:pt x="5113159" y="4724400"/>
                </a:lnTo>
                <a:lnTo>
                  <a:pt x="5072092" y="4762500"/>
                </a:lnTo>
                <a:lnTo>
                  <a:pt x="5032058" y="4787900"/>
                </a:lnTo>
                <a:lnTo>
                  <a:pt x="4993080" y="4813300"/>
                </a:lnTo>
                <a:lnTo>
                  <a:pt x="4955179" y="4851400"/>
                </a:lnTo>
                <a:lnTo>
                  <a:pt x="4918377" y="4876800"/>
                </a:lnTo>
                <a:lnTo>
                  <a:pt x="4882697" y="4914900"/>
                </a:lnTo>
                <a:lnTo>
                  <a:pt x="4848160" y="4953000"/>
                </a:lnTo>
                <a:lnTo>
                  <a:pt x="4814788" y="4978400"/>
                </a:lnTo>
                <a:lnTo>
                  <a:pt x="4782605" y="5016500"/>
                </a:lnTo>
                <a:lnTo>
                  <a:pt x="4751630" y="5054600"/>
                </a:lnTo>
                <a:lnTo>
                  <a:pt x="5296013" y="5054600"/>
                </a:lnTo>
                <a:lnTo>
                  <a:pt x="5314964" y="5041900"/>
                </a:lnTo>
                <a:lnTo>
                  <a:pt x="5354021" y="5016500"/>
                </a:lnTo>
                <a:lnTo>
                  <a:pt x="5394203" y="4991100"/>
                </a:lnTo>
                <a:lnTo>
                  <a:pt x="5435477" y="4978400"/>
                </a:lnTo>
                <a:lnTo>
                  <a:pt x="5477814" y="4953000"/>
                </a:lnTo>
                <a:lnTo>
                  <a:pt x="5521181" y="4940300"/>
                </a:lnTo>
                <a:lnTo>
                  <a:pt x="5565549" y="4914900"/>
                </a:lnTo>
                <a:lnTo>
                  <a:pt x="5704346" y="4876800"/>
                </a:lnTo>
                <a:lnTo>
                  <a:pt x="5726356" y="4876800"/>
                </a:lnTo>
                <a:lnTo>
                  <a:pt x="5726356" y="4495800"/>
                </a:lnTo>
                <a:close/>
              </a:path>
              <a:path w="5726430" h="6108700">
                <a:moveTo>
                  <a:pt x="4505124" y="1638300"/>
                </a:moveTo>
                <a:lnTo>
                  <a:pt x="3747581" y="1638300"/>
                </a:lnTo>
                <a:lnTo>
                  <a:pt x="3778685" y="1663700"/>
                </a:lnTo>
                <a:lnTo>
                  <a:pt x="3810548" y="1701800"/>
                </a:lnTo>
                <a:lnTo>
                  <a:pt x="3843097" y="1727200"/>
                </a:lnTo>
                <a:lnTo>
                  <a:pt x="3876257" y="1752600"/>
                </a:lnTo>
                <a:lnTo>
                  <a:pt x="2569656" y="3124200"/>
                </a:lnTo>
                <a:lnTo>
                  <a:pt x="3084471" y="3124200"/>
                </a:lnTo>
                <a:lnTo>
                  <a:pt x="4212592" y="1930400"/>
                </a:lnTo>
                <a:lnTo>
                  <a:pt x="5365694" y="1930400"/>
                </a:lnTo>
                <a:lnTo>
                  <a:pt x="5408447" y="1905000"/>
                </a:lnTo>
                <a:lnTo>
                  <a:pt x="5450426" y="1892300"/>
                </a:lnTo>
                <a:lnTo>
                  <a:pt x="5491613" y="1866900"/>
                </a:lnTo>
                <a:lnTo>
                  <a:pt x="5531991" y="1841500"/>
                </a:lnTo>
                <a:lnTo>
                  <a:pt x="5571543" y="1816100"/>
                </a:lnTo>
                <a:lnTo>
                  <a:pt x="5610252" y="1790700"/>
                </a:lnTo>
                <a:lnTo>
                  <a:pt x="5648099" y="1765300"/>
                </a:lnTo>
                <a:lnTo>
                  <a:pt x="5685068" y="1739900"/>
                </a:lnTo>
                <a:lnTo>
                  <a:pt x="5721141" y="1714500"/>
                </a:lnTo>
                <a:lnTo>
                  <a:pt x="5726356" y="1714500"/>
                </a:lnTo>
                <a:lnTo>
                  <a:pt x="5726356" y="1676400"/>
                </a:lnTo>
                <a:lnTo>
                  <a:pt x="4779624" y="1676400"/>
                </a:lnTo>
                <a:lnTo>
                  <a:pt x="4732913" y="1663700"/>
                </a:lnTo>
                <a:lnTo>
                  <a:pt x="4640502" y="1663700"/>
                </a:lnTo>
                <a:lnTo>
                  <a:pt x="4594897" y="1651000"/>
                </a:lnTo>
                <a:lnTo>
                  <a:pt x="4549755" y="1651000"/>
                </a:lnTo>
                <a:lnTo>
                  <a:pt x="4505124" y="1638300"/>
                </a:lnTo>
                <a:close/>
              </a:path>
              <a:path w="5726430" h="6108700">
                <a:moveTo>
                  <a:pt x="3760257" y="0"/>
                </a:moveTo>
                <a:lnTo>
                  <a:pt x="3354833" y="0"/>
                </a:lnTo>
                <a:lnTo>
                  <a:pt x="3343981" y="25400"/>
                </a:lnTo>
                <a:lnTo>
                  <a:pt x="3329463" y="63500"/>
                </a:lnTo>
                <a:lnTo>
                  <a:pt x="3316205" y="114300"/>
                </a:lnTo>
                <a:lnTo>
                  <a:pt x="3304224" y="152400"/>
                </a:lnTo>
                <a:lnTo>
                  <a:pt x="3293538" y="203200"/>
                </a:lnTo>
                <a:lnTo>
                  <a:pt x="3284163" y="241300"/>
                </a:lnTo>
                <a:lnTo>
                  <a:pt x="3276117" y="292100"/>
                </a:lnTo>
                <a:lnTo>
                  <a:pt x="3269417" y="330200"/>
                </a:lnTo>
                <a:lnTo>
                  <a:pt x="3264081" y="381000"/>
                </a:lnTo>
                <a:lnTo>
                  <a:pt x="3260126" y="419100"/>
                </a:lnTo>
                <a:lnTo>
                  <a:pt x="3257569" y="469900"/>
                </a:lnTo>
                <a:lnTo>
                  <a:pt x="3256428" y="520700"/>
                </a:lnTo>
                <a:lnTo>
                  <a:pt x="3256720" y="558800"/>
                </a:lnTo>
                <a:lnTo>
                  <a:pt x="3258461" y="609600"/>
                </a:lnTo>
                <a:lnTo>
                  <a:pt x="3261671" y="660400"/>
                </a:lnTo>
                <a:lnTo>
                  <a:pt x="3266365" y="698500"/>
                </a:lnTo>
                <a:lnTo>
                  <a:pt x="3272562" y="749300"/>
                </a:lnTo>
                <a:lnTo>
                  <a:pt x="3280277" y="800100"/>
                </a:lnTo>
                <a:lnTo>
                  <a:pt x="3289530" y="838200"/>
                </a:lnTo>
                <a:lnTo>
                  <a:pt x="3301310" y="889000"/>
                </a:lnTo>
                <a:lnTo>
                  <a:pt x="3314771" y="939800"/>
                </a:lnTo>
                <a:lnTo>
                  <a:pt x="3329870" y="990600"/>
                </a:lnTo>
                <a:lnTo>
                  <a:pt x="3346562" y="1041400"/>
                </a:lnTo>
                <a:lnTo>
                  <a:pt x="3364804" y="1092200"/>
                </a:lnTo>
                <a:lnTo>
                  <a:pt x="3384550" y="1130300"/>
                </a:lnTo>
                <a:lnTo>
                  <a:pt x="3405759" y="1181100"/>
                </a:lnTo>
                <a:lnTo>
                  <a:pt x="3428384" y="1231900"/>
                </a:lnTo>
                <a:lnTo>
                  <a:pt x="3452383" y="1270000"/>
                </a:lnTo>
                <a:lnTo>
                  <a:pt x="3477712" y="1308100"/>
                </a:lnTo>
                <a:lnTo>
                  <a:pt x="3504325" y="1358900"/>
                </a:lnTo>
                <a:lnTo>
                  <a:pt x="2109103" y="2819400"/>
                </a:lnTo>
                <a:lnTo>
                  <a:pt x="2623557" y="2819400"/>
                </a:lnTo>
                <a:lnTo>
                  <a:pt x="3747581" y="1638300"/>
                </a:lnTo>
                <a:lnTo>
                  <a:pt x="4505124" y="1638300"/>
                </a:lnTo>
                <a:lnTo>
                  <a:pt x="4374772" y="1600200"/>
                </a:lnTo>
                <a:lnTo>
                  <a:pt x="4332660" y="1574800"/>
                </a:lnTo>
                <a:lnTo>
                  <a:pt x="4291297" y="1562100"/>
                </a:lnTo>
                <a:lnTo>
                  <a:pt x="4250731" y="1536700"/>
                </a:lnTo>
                <a:lnTo>
                  <a:pt x="4211008" y="1524000"/>
                </a:lnTo>
                <a:lnTo>
                  <a:pt x="4172176" y="1498600"/>
                </a:lnTo>
                <a:lnTo>
                  <a:pt x="4134284" y="1473200"/>
                </a:lnTo>
                <a:lnTo>
                  <a:pt x="4097377" y="1447800"/>
                </a:lnTo>
                <a:lnTo>
                  <a:pt x="4061505" y="1422400"/>
                </a:lnTo>
                <a:lnTo>
                  <a:pt x="4026715" y="1397000"/>
                </a:lnTo>
                <a:lnTo>
                  <a:pt x="3993053" y="1358900"/>
                </a:lnTo>
                <a:lnTo>
                  <a:pt x="3960568" y="1333500"/>
                </a:lnTo>
                <a:lnTo>
                  <a:pt x="3929307" y="1295400"/>
                </a:lnTo>
                <a:lnTo>
                  <a:pt x="3899318" y="1257300"/>
                </a:lnTo>
                <a:lnTo>
                  <a:pt x="3870648" y="1231900"/>
                </a:lnTo>
                <a:lnTo>
                  <a:pt x="3843345" y="1193800"/>
                </a:lnTo>
                <a:lnTo>
                  <a:pt x="3817457" y="1155700"/>
                </a:lnTo>
                <a:lnTo>
                  <a:pt x="3793030" y="1117600"/>
                </a:lnTo>
                <a:lnTo>
                  <a:pt x="3770113" y="1079500"/>
                </a:lnTo>
                <a:lnTo>
                  <a:pt x="3748753" y="1028700"/>
                </a:lnTo>
                <a:lnTo>
                  <a:pt x="3728997" y="990600"/>
                </a:lnTo>
                <a:lnTo>
                  <a:pt x="3710893" y="952500"/>
                </a:lnTo>
                <a:lnTo>
                  <a:pt x="3694489" y="901700"/>
                </a:lnTo>
                <a:lnTo>
                  <a:pt x="3679832" y="863600"/>
                </a:lnTo>
                <a:lnTo>
                  <a:pt x="3666970" y="812800"/>
                </a:lnTo>
                <a:lnTo>
                  <a:pt x="3655951" y="762000"/>
                </a:lnTo>
                <a:lnTo>
                  <a:pt x="3646912" y="723900"/>
                </a:lnTo>
                <a:lnTo>
                  <a:pt x="3639926" y="673100"/>
                </a:lnTo>
                <a:lnTo>
                  <a:pt x="3634959" y="622300"/>
                </a:lnTo>
                <a:lnTo>
                  <a:pt x="3631982" y="571500"/>
                </a:lnTo>
                <a:lnTo>
                  <a:pt x="3630963" y="533400"/>
                </a:lnTo>
                <a:lnTo>
                  <a:pt x="3631872" y="482600"/>
                </a:lnTo>
                <a:lnTo>
                  <a:pt x="3634678" y="431800"/>
                </a:lnTo>
                <a:lnTo>
                  <a:pt x="3639350" y="393700"/>
                </a:lnTo>
                <a:lnTo>
                  <a:pt x="3645856" y="342900"/>
                </a:lnTo>
                <a:lnTo>
                  <a:pt x="3654167" y="304800"/>
                </a:lnTo>
                <a:lnTo>
                  <a:pt x="3664251" y="254000"/>
                </a:lnTo>
                <a:lnTo>
                  <a:pt x="3676076" y="215900"/>
                </a:lnTo>
                <a:lnTo>
                  <a:pt x="3689614" y="165100"/>
                </a:lnTo>
                <a:lnTo>
                  <a:pt x="3704831" y="127000"/>
                </a:lnTo>
                <a:lnTo>
                  <a:pt x="3721698" y="88900"/>
                </a:lnTo>
                <a:lnTo>
                  <a:pt x="3740184" y="38100"/>
                </a:lnTo>
                <a:lnTo>
                  <a:pt x="3760257" y="0"/>
                </a:lnTo>
                <a:close/>
              </a:path>
              <a:path w="5726430" h="6108700">
                <a:moveTo>
                  <a:pt x="1621692" y="2705100"/>
                </a:moveTo>
                <a:lnTo>
                  <a:pt x="1415812" y="2705100"/>
                </a:lnTo>
                <a:lnTo>
                  <a:pt x="1363806" y="2717800"/>
                </a:lnTo>
                <a:lnTo>
                  <a:pt x="1672450" y="2717800"/>
                </a:lnTo>
                <a:lnTo>
                  <a:pt x="1621692" y="2705100"/>
                </a:lnTo>
                <a:close/>
              </a:path>
              <a:path w="5726430" h="6108700">
                <a:moveTo>
                  <a:pt x="4941114" y="2032000"/>
                </a:moveTo>
                <a:lnTo>
                  <a:pt x="4639945" y="2032000"/>
                </a:lnTo>
                <a:lnTo>
                  <a:pt x="4689513" y="2044700"/>
                </a:lnTo>
                <a:lnTo>
                  <a:pt x="4890404" y="2044700"/>
                </a:lnTo>
                <a:lnTo>
                  <a:pt x="4941114" y="2032000"/>
                </a:lnTo>
                <a:close/>
              </a:path>
              <a:path w="5726430" h="6108700">
                <a:moveTo>
                  <a:pt x="5365694" y="1930400"/>
                </a:moveTo>
                <a:lnTo>
                  <a:pt x="4212592" y="1930400"/>
                </a:lnTo>
                <a:lnTo>
                  <a:pt x="4258008" y="1955800"/>
                </a:lnTo>
                <a:lnTo>
                  <a:pt x="4493342" y="2019300"/>
                </a:lnTo>
                <a:lnTo>
                  <a:pt x="4541826" y="2019300"/>
                </a:lnTo>
                <a:lnTo>
                  <a:pt x="4590705" y="2032000"/>
                </a:lnTo>
                <a:lnTo>
                  <a:pt x="4991953" y="2032000"/>
                </a:lnTo>
                <a:lnTo>
                  <a:pt x="5093883" y="2006600"/>
                </a:lnTo>
                <a:lnTo>
                  <a:pt x="5277933" y="1955800"/>
                </a:lnTo>
                <a:lnTo>
                  <a:pt x="5365694" y="1930400"/>
                </a:lnTo>
                <a:close/>
              </a:path>
              <a:path w="5726430" h="6108700">
                <a:moveTo>
                  <a:pt x="5726356" y="1168400"/>
                </a:moveTo>
                <a:lnTo>
                  <a:pt x="5701606" y="1206500"/>
                </a:lnTo>
                <a:lnTo>
                  <a:pt x="5674051" y="1244600"/>
                </a:lnTo>
                <a:lnTo>
                  <a:pt x="5645093" y="1270000"/>
                </a:lnTo>
                <a:lnTo>
                  <a:pt x="5614765" y="1308100"/>
                </a:lnTo>
                <a:lnTo>
                  <a:pt x="5583096" y="1346200"/>
                </a:lnTo>
                <a:lnTo>
                  <a:pt x="5550117" y="1371600"/>
                </a:lnTo>
                <a:lnTo>
                  <a:pt x="5515860" y="1397000"/>
                </a:lnTo>
                <a:lnTo>
                  <a:pt x="5480355" y="1435100"/>
                </a:lnTo>
                <a:lnTo>
                  <a:pt x="5443634" y="1460500"/>
                </a:lnTo>
                <a:lnTo>
                  <a:pt x="5405727" y="1485900"/>
                </a:lnTo>
                <a:lnTo>
                  <a:pt x="5366666" y="1511300"/>
                </a:lnTo>
                <a:lnTo>
                  <a:pt x="5326481" y="1536700"/>
                </a:lnTo>
                <a:lnTo>
                  <a:pt x="5285203" y="1549400"/>
                </a:lnTo>
                <a:lnTo>
                  <a:pt x="5242864" y="1574800"/>
                </a:lnTo>
                <a:lnTo>
                  <a:pt x="5199494" y="1587500"/>
                </a:lnTo>
                <a:lnTo>
                  <a:pt x="5155123" y="1612900"/>
                </a:lnTo>
                <a:lnTo>
                  <a:pt x="5016324" y="1651000"/>
                </a:lnTo>
                <a:lnTo>
                  <a:pt x="4968722" y="1651000"/>
                </a:lnTo>
                <a:lnTo>
                  <a:pt x="4921204" y="1663700"/>
                </a:lnTo>
                <a:lnTo>
                  <a:pt x="4826607" y="1663700"/>
                </a:lnTo>
                <a:lnTo>
                  <a:pt x="4779624" y="1676400"/>
                </a:lnTo>
                <a:lnTo>
                  <a:pt x="5726356" y="1676400"/>
                </a:lnTo>
                <a:lnTo>
                  <a:pt x="5726356" y="1168400"/>
                </a:lnTo>
                <a:close/>
              </a:path>
            </a:pathLst>
          </a:custGeom>
          <a:solidFill>
            <a:srgbClr val="2126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844550" y="774700"/>
            <a:ext cx="7571250" cy="33368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18130" algn="l"/>
              </a:tabLst>
            </a:pPr>
            <a:r>
              <a:rPr lang="it-IT" sz="5400" spc="-10" dirty="0">
                <a:solidFill>
                  <a:srgbClr val="FFFFFF"/>
                </a:solidFill>
              </a:rPr>
              <a:t>Calendario presentazioni e Programmi</a:t>
            </a:r>
            <a:br>
              <a:rPr lang="it-IT" sz="5400" spc="-10" dirty="0">
                <a:solidFill>
                  <a:srgbClr val="FFFFFF"/>
                </a:solidFill>
              </a:rPr>
            </a:br>
            <a:r>
              <a:rPr lang="it-IT" sz="5400" spc="-10" dirty="0">
                <a:solidFill>
                  <a:srgbClr val="FFFFFF"/>
                </a:solidFill>
              </a:rPr>
              <a:t>Laboratori </a:t>
            </a:r>
            <a:br>
              <a:rPr lang="it-IT" sz="5400" spc="-10" dirty="0">
                <a:solidFill>
                  <a:srgbClr val="FFFFFF"/>
                </a:solidFill>
              </a:rPr>
            </a:br>
            <a:r>
              <a:rPr lang="it-IT" sz="5400" spc="-10" dirty="0">
                <a:solidFill>
                  <a:srgbClr val="FFFFFF"/>
                </a:solidFill>
              </a:rPr>
              <a:t>2° anno</a:t>
            </a:r>
            <a:endParaRPr sz="5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723509" y="273982"/>
            <a:ext cx="7418850" cy="13978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03525" algn="l"/>
                <a:tab pos="5609590" algn="l"/>
              </a:tabLst>
            </a:pPr>
            <a:r>
              <a:rPr lang="it-IT" sz="4000" spc="-10" dirty="0">
                <a:solidFill>
                  <a:srgbClr val="FABB1A"/>
                </a:solidFill>
              </a:rPr>
              <a:t>DESIGN DELLA COMUNICAZIONE</a:t>
            </a:r>
            <a:br>
              <a:rPr lang="it-IT" spc="-10" dirty="0">
                <a:solidFill>
                  <a:srgbClr val="FABB1A"/>
                </a:solidFill>
              </a:rPr>
            </a:br>
            <a:r>
              <a:rPr lang="it-IT" spc="-10" dirty="0">
                <a:solidFill>
                  <a:srgbClr val="FABB1A"/>
                </a:solidFill>
              </a:rPr>
              <a:t>2° anno</a:t>
            </a:r>
            <a:br>
              <a:rPr lang="it-IT" spc="-10" dirty="0">
                <a:solidFill>
                  <a:srgbClr val="FABB1A"/>
                </a:solidFill>
              </a:rPr>
            </a:br>
            <a:r>
              <a:rPr lang="it-IT" sz="2000" dirty="0">
                <a:solidFill>
                  <a:schemeClr val="tx1"/>
                </a:solidFill>
              </a:rPr>
              <a:t>Presentazione del Piano degli studi dal 28 agosto al 9 settembre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" name="object 2"/>
          <p:cNvSpPr/>
          <p:nvPr/>
        </p:nvSpPr>
        <p:spPr>
          <a:xfrm>
            <a:off x="750983" y="1920277"/>
            <a:ext cx="7157564" cy="360045"/>
          </a:xfrm>
          <a:custGeom>
            <a:avLst/>
            <a:gdLst/>
            <a:ahLst/>
            <a:cxnLst/>
            <a:rect l="l" t="t" r="r" b="b"/>
            <a:pathLst>
              <a:path w="6873875" h="360044">
                <a:moveTo>
                  <a:pt x="6873595" y="0"/>
                </a:moveTo>
                <a:lnTo>
                  <a:pt x="0" y="0"/>
                </a:lnTo>
                <a:lnTo>
                  <a:pt x="0" y="359994"/>
                </a:lnTo>
                <a:lnTo>
                  <a:pt x="6873595" y="359994"/>
                </a:lnTo>
                <a:lnTo>
                  <a:pt x="6873595" y="0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59961" y="2711208"/>
            <a:ext cx="4161864" cy="477402"/>
          </a:xfrm>
          <a:custGeom>
            <a:avLst/>
            <a:gdLst/>
            <a:ahLst/>
            <a:cxnLst/>
            <a:rect l="l" t="t" r="r" b="b"/>
            <a:pathLst>
              <a:path w="6873875" h="360044">
                <a:moveTo>
                  <a:pt x="6873595" y="0"/>
                </a:moveTo>
                <a:lnTo>
                  <a:pt x="0" y="0"/>
                </a:lnTo>
                <a:lnTo>
                  <a:pt x="0" y="359994"/>
                </a:lnTo>
                <a:lnTo>
                  <a:pt x="6873595" y="359994"/>
                </a:lnTo>
                <a:lnTo>
                  <a:pt x="6873595" y="0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19067" y="1986505"/>
            <a:ext cx="4494277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lang="it-IT" sz="1300" b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LABORATORIO 1° Semestre</a:t>
            </a:r>
            <a:r>
              <a:rPr lang="it-IT" sz="1200" i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 (</a:t>
            </a:r>
            <a:r>
              <a:rPr lang="it-IT" sz="1050" i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sul nome link al programma)</a:t>
            </a:r>
            <a:endParaRPr sz="1300" i="1" dirty="0">
              <a:latin typeface="Montserrat"/>
              <a:cs typeface="Montserra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06367" y="2379336"/>
            <a:ext cx="4253887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1200" b="1" u="sng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  <a:hlinkClick r:id="rId2"/>
              </a:rPr>
              <a:t>Laboratorio di Computer Grafica per il Game Design</a:t>
            </a:r>
            <a:endParaRPr sz="1200" dirty="0">
              <a:latin typeface="Montserrat"/>
              <a:cs typeface="Montserra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19067" y="2772167"/>
            <a:ext cx="4596557" cy="394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1200" b="1" u="sng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  <a:hlinkClick r:id="rId3"/>
              </a:rPr>
              <a:t>Laboratorio di Computer Grafica per l’Information 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1200" b="1" u="sng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  <a:hlinkClick r:id="rId3"/>
              </a:rPr>
              <a:t>Design</a:t>
            </a:r>
            <a:endParaRPr lang="it-IT" sz="1200" dirty="0">
              <a:latin typeface="Montserrat"/>
              <a:cs typeface="Montserra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451775" y="1954366"/>
            <a:ext cx="924368" cy="19030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DATA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2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200" b="1" dirty="0">
                <a:latin typeface="Montserrat"/>
                <a:cs typeface="Montserrat"/>
              </a:rPr>
              <a:t>3 settembre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200" b="1" dirty="0">
                <a:latin typeface="Montserrat"/>
                <a:cs typeface="Montserrat"/>
              </a:rPr>
              <a:t>2024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sz="1300" b="1" dirty="0">
                <a:latin typeface="Montserrat"/>
                <a:cs typeface="Montserrat"/>
              </a:rPr>
              <a:t>	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8601900" y="5722611"/>
            <a:ext cx="234950" cy="307135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35"/>
              </a:spcBef>
            </a:pPr>
            <a:r>
              <a:rPr lang="it-IT" b="1" dirty="0">
                <a:latin typeface="Montserrat"/>
                <a:cs typeface="Montserrat"/>
              </a:rPr>
              <a:t>4</a:t>
            </a:r>
            <a:endParaRPr sz="1800" dirty="0">
              <a:latin typeface="Montserrat"/>
              <a:cs typeface="Montserrat"/>
            </a:endParaRPr>
          </a:p>
        </p:txBody>
      </p:sp>
      <p:sp>
        <p:nvSpPr>
          <p:cNvPr id="52" name="object 18">
            <a:extLst>
              <a:ext uri="{FF2B5EF4-FFF2-40B4-BE49-F238E27FC236}">
                <a16:creationId xmlns:a16="http://schemas.microsoft.com/office/drawing/2014/main" id="{6462C14C-2F78-46C3-8B44-F3E4700FD3D2}"/>
              </a:ext>
            </a:extLst>
          </p:cNvPr>
          <p:cNvSpPr txBox="1"/>
          <p:nvPr/>
        </p:nvSpPr>
        <p:spPr>
          <a:xfrm>
            <a:off x="6376143" y="1933094"/>
            <a:ext cx="716494" cy="1703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ORARIO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10:00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sz="1300" b="1" dirty="0">
                <a:latin typeface="Montserrat"/>
                <a:cs typeface="Montserrat"/>
              </a:rPr>
              <a:t>	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53" name="object 18">
            <a:extLst>
              <a:ext uri="{FF2B5EF4-FFF2-40B4-BE49-F238E27FC236}">
                <a16:creationId xmlns:a16="http://schemas.microsoft.com/office/drawing/2014/main" id="{2002DCAF-D7D4-4ED4-8925-E7E02C594554}"/>
              </a:ext>
            </a:extLst>
          </p:cNvPr>
          <p:cNvSpPr txBox="1"/>
          <p:nvPr/>
        </p:nvSpPr>
        <p:spPr>
          <a:xfrm>
            <a:off x="7184570" y="1958039"/>
            <a:ext cx="862407" cy="1246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AULA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Online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100" b="1" dirty="0">
                <a:solidFill>
                  <a:srgbClr val="0000FF"/>
                </a:solidFill>
                <a:latin typeface="Montserrat"/>
                <a:cs typeface="Montserra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</a:t>
            </a:r>
            <a:r>
              <a:rPr lang="it-IT" sz="1100" b="1" dirty="0" err="1">
                <a:solidFill>
                  <a:srgbClr val="0000FF"/>
                </a:solidFill>
                <a:latin typeface="Montserrat"/>
                <a:cs typeface="Montserra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</a:t>
            </a:r>
            <a:endParaRPr lang="it-IT" sz="1100" b="1" dirty="0">
              <a:solidFill>
                <a:srgbClr val="0000FF"/>
              </a:solidFill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sz="1300" b="1" dirty="0">
                <a:latin typeface="Montserrat"/>
                <a:cs typeface="Montserrat"/>
              </a:rPr>
              <a:t>	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54" name="object 8">
            <a:extLst>
              <a:ext uri="{FF2B5EF4-FFF2-40B4-BE49-F238E27FC236}">
                <a16:creationId xmlns:a16="http://schemas.microsoft.com/office/drawing/2014/main" id="{027F154A-92BA-42B4-83E2-57A1A48033D4}"/>
              </a:ext>
            </a:extLst>
          </p:cNvPr>
          <p:cNvSpPr txBox="1"/>
          <p:nvPr/>
        </p:nvSpPr>
        <p:spPr>
          <a:xfrm>
            <a:off x="796952" y="3252427"/>
            <a:ext cx="3400398" cy="4129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  <a:hlinkClick r:id="rId5"/>
              </a:rPr>
              <a:t>Laboratorio di Computer Grafica per il 3D</a:t>
            </a:r>
            <a:endParaRPr lang="it-IT" sz="1300" dirty="0">
              <a:latin typeface="Montserrat"/>
              <a:cs typeface="Montserrat"/>
            </a:endParaRPr>
          </a:p>
        </p:txBody>
      </p:sp>
      <p:sp>
        <p:nvSpPr>
          <p:cNvPr id="55" name="object 2">
            <a:extLst>
              <a:ext uri="{FF2B5EF4-FFF2-40B4-BE49-F238E27FC236}">
                <a16:creationId xmlns:a16="http://schemas.microsoft.com/office/drawing/2014/main" id="{55F775E0-1449-4527-8310-F29E406FDCB4}"/>
              </a:ext>
            </a:extLst>
          </p:cNvPr>
          <p:cNvSpPr/>
          <p:nvPr/>
        </p:nvSpPr>
        <p:spPr>
          <a:xfrm>
            <a:off x="723509" y="3809299"/>
            <a:ext cx="7157564" cy="360045"/>
          </a:xfrm>
          <a:custGeom>
            <a:avLst/>
            <a:gdLst/>
            <a:ahLst/>
            <a:cxnLst/>
            <a:rect l="l" t="t" r="r" b="b"/>
            <a:pathLst>
              <a:path w="6873875" h="360044">
                <a:moveTo>
                  <a:pt x="6873595" y="0"/>
                </a:moveTo>
                <a:lnTo>
                  <a:pt x="0" y="0"/>
                </a:lnTo>
                <a:lnTo>
                  <a:pt x="0" y="359994"/>
                </a:lnTo>
                <a:lnTo>
                  <a:pt x="6873595" y="359994"/>
                </a:lnTo>
                <a:lnTo>
                  <a:pt x="6873595" y="0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3">
            <a:extLst>
              <a:ext uri="{FF2B5EF4-FFF2-40B4-BE49-F238E27FC236}">
                <a16:creationId xmlns:a16="http://schemas.microsoft.com/office/drawing/2014/main" id="{0E8F7997-C56F-4456-A214-1399910BF591}"/>
              </a:ext>
            </a:extLst>
          </p:cNvPr>
          <p:cNvSpPr/>
          <p:nvPr/>
        </p:nvSpPr>
        <p:spPr>
          <a:xfrm>
            <a:off x="750983" y="4750668"/>
            <a:ext cx="4475641" cy="360045"/>
          </a:xfrm>
          <a:custGeom>
            <a:avLst/>
            <a:gdLst/>
            <a:ahLst/>
            <a:cxnLst/>
            <a:rect l="l" t="t" r="r" b="b"/>
            <a:pathLst>
              <a:path w="6873875" h="360044">
                <a:moveTo>
                  <a:pt x="6873595" y="0"/>
                </a:moveTo>
                <a:lnTo>
                  <a:pt x="0" y="0"/>
                </a:lnTo>
                <a:lnTo>
                  <a:pt x="0" y="359994"/>
                </a:lnTo>
                <a:lnTo>
                  <a:pt x="6873595" y="359994"/>
                </a:lnTo>
                <a:lnTo>
                  <a:pt x="6873595" y="0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7">
            <a:extLst>
              <a:ext uri="{FF2B5EF4-FFF2-40B4-BE49-F238E27FC236}">
                <a16:creationId xmlns:a16="http://schemas.microsoft.com/office/drawing/2014/main" id="{809BD417-92BC-45AA-9C74-DACAEC23D67D}"/>
              </a:ext>
            </a:extLst>
          </p:cNvPr>
          <p:cNvSpPr txBox="1"/>
          <p:nvPr/>
        </p:nvSpPr>
        <p:spPr>
          <a:xfrm>
            <a:off x="817972" y="3865970"/>
            <a:ext cx="4597653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lang="it-IT" sz="1300" b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LABORATORIO 2° Semestre</a:t>
            </a:r>
            <a:r>
              <a:rPr lang="it-IT" sz="1400" i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 </a:t>
            </a:r>
            <a:r>
              <a:rPr lang="it-IT" sz="1050" i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(sul nome link al programma)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58" name="object 8">
            <a:extLst>
              <a:ext uri="{FF2B5EF4-FFF2-40B4-BE49-F238E27FC236}">
                <a16:creationId xmlns:a16="http://schemas.microsoft.com/office/drawing/2014/main" id="{1B67FCF5-7931-4161-A18E-28E396FC8122}"/>
              </a:ext>
            </a:extLst>
          </p:cNvPr>
          <p:cNvSpPr txBox="1"/>
          <p:nvPr/>
        </p:nvSpPr>
        <p:spPr>
          <a:xfrm>
            <a:off x="786004" y="4338656"/>
            <a:ext cx="4960450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it-IT" sz="1300" b="1" u="sng" dirty="0">
                <a:latin typeface="Montserrat"/>
                <a:cs typeface="Montserrat"/>
                <a:hlinkClick r:id="rId6"/>
              </a:rPr>
              <a:t>Laboratorio di Movie Design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60" name="object 18">
            <a:extLst>
              <a:ext uri="{FF2B5EF4-FFF2-40B4-BE49-F238E27FC236}">
                <a16:creationId xmlns:a16="http://schemas.microsoft.com/office/drawing/2014/main" id="{6FD04A0A-0632-4465-A5E7-EB270FF6E32E}"/>
              </a:ext>
            </a:extLst>
          </p:cNvPr>
          <p:cNvSpPr txBox="1"/>
          <p:nvPr/>
        </p:nvSpPr>
        <p:spPr>
          <a:xfrm>
            <a:off x="5450679" y="3839802"/>
            <a:ext cx="913721" cy="18569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DATA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200" b="1" dirty="0">
                <a:latin typeface="Montserrat"/>
                <a:cs typeface="Montserrat"/>
              </a:rPr>
              <a:t>3 settembre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200" b="1" dirty="0">
                <a:latin typeface="Montserrat"/>
                <a:cs typeface="Montserrat"/>
              </a:rPr>
              <a:t>2024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sz="1300" b="1" dirty="0">
                <a:latin typeface="Montserrat"/>
                <a:cs typeface="Montserrat"/>
              </a:rPr>
              <a:t>	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61" name="object 18">
            <a:extLst>
              <a:ext uri="{FF2B5EF4-FFF2-40B4-BE49-F238E27FC236}">
                <a16:creationId xmlns:a16="http://schemas.microsoft.com/office/drawing/2014/main" id="{A4F37885-5951-4E34-BD77-8F2C90476CE1}"/>
              </a:ext>
            </a:extLst>
          </p:cNvPr>
          <p:cNvSpPr txBox="1"/>
          <p:nvPr/>
        </p:nvSpPr>
        <p:spPr>
          <a:xfrm>
            <a:off x="6387586" y="3839802"/>
            <a:ext cx="796984" cy="1703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ORARIO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14:30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sz="1300" b="1" dirty="0">
                <a:latin typeface="Montserrat"/>
                <a:cs typeface="Montserrat"/>
              </a:rPr>
              <a:t>	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62" name="object 18">
            <a:extLst>
              <a:ext uri="{FF2B5EF4-FFF2-40B4-BE49-F238E27FC236}">
                <a16:creationId xmlns:a16="http://schemas.microsoft.com/office/drawing/2014/main" id="{3D7E9650-1191-4647-AD88-F12DEA49660B}"/>
              </a:ext>
            </a:extLst>
          </p:cNvPr>
          <p:cNvSpPr txBox="1"/>
          <p:nvPr/>
        </p:nvSpPr>
        <p:spPr>
          <a:xfrm>
            <a:off x="7092637" y="3836868"/>
            <a:ext cx="862407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AULA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Online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100" b="1" dirty="0">
                <a:solidFill>
                  <a:srgbClr val="0000FF"/>
                </a:solidFill>
                <a:latin typeface="Montserrat"/>
                <a:cs typeface="Montserrat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</a:t>
            </a:r>
            <a:r>
              <a:rPr lang="it-IT" sz="1100" b="1" dirty="0" err="1">
                <a:solidFill>
                  <a:srgbClr val="0000FF"/>
                </a:solidFill>
                <a:latin typeface="Montserrat"/>
                <a:cs typeface="Montserrat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</a:t>
            </a:r>
            <a:endParaRPr lang="it-IT" sz="1100" b="1" dirty="0">
              <a:solidFill>
                <a:srgbClr val="0000FF"/>
              </a:solidFill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sz="1300" b="1" dirty="0">
                <a:latin typeface="Montserrat"/>
                <a:cs typeface="Montserrat"/>
              </a:rPr>
              <a:t>	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64" name="object 8">
            <a:extLst>
              <a:ext uri="{FF2B5EF4-FFF2-40B4-BE49-F238E27FC236}">
                <a16:creationId xmlns:a16="http://schemas.microsoft.com/office/drawing/2014/main" id="{7CEF4F7E-6A01-49A7-8179-C494CC5DA45A}"/>
              </a:ext>
            </a:extLst>
          </p:cNvPr>
          <p:cNvSpPr txBox="1"/>
          <p:nvPr/>
        </p:nvSpPr>
        <p:spPr>
          <a:xfrm>
            <a:off x="796952" y="4790033"/>
            <a:ext cx="4960450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it-IT" sz="1300" b="1" u="sng" dirty="0">
                <a:latin typeface="Montserrat"/>
                <a:cs typeface="Montserrat"/>
                <a:hlinkClick r:id="rId8"/>
              </a:rPr>
              <a:t>Laboratorio Web e Digital Design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65" name="object 8">
            <a:extLst>
              <a:ext uri="{FF2B5EF4-FFF2-40B4-BE49-F238E27FC236}">
                <a16:creationId xmlns:a16="http://schemas.microsoft.com/office/drawing/2014/main" id="{2617BC93-5FF4-417D-89D4-EB416E2357BD}"/>
              </a:ext>
            </a:extLst>
          </p:cNvPr>
          <p:cNvSpPr txBox="1"/>
          <p:nvPr/>
        </p:nvSpPr>
        <p:spPr>
          <a:xfrm>
            <a:off x="783133" y="5198205"/>
            <a:ext cx="4960450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it-IT" sz="1300" b="1" u="sng" dirty="0">
                <a:latin typeface="Montserrat"/>
                <a:cs typeface="Montserrat"/>
                <a:hlinkClick r:id="rId9"/>
              </a:rPr>
              <a:t>Laboratorio di Corporate Identity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23" name="object 8">
            <a:extLst>
              <a:ext uri="{FF2B5EF4-FFF2-40B4-BE49-F238E27FC236}">
                <a16:creationId xmlns:a16="http://schemas.microsoft.com/office/drawing/2014/main" id="{15E0DEB6-4C0D-4956-9991-C1E88C34A80D}"/>
              </a:ext>
            </a:extLst>
          </p:cNvPr>
          <p:cNvSpPr txBox="1"/>
          <p:nvPr/>
        </p:nvSpPr>
        <p:spPr>
          <a:xfrm>
            <a:off x="1149350" y="5649626"/>
            <a:ext cx="6845551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spcBef>
                <a:spcPts val="100"/>
              </a:spcBef>
            </a:pPr>
            <a:r>
              <a:rPr lang="it-IT" sz="1100" i="1" dirty="0">
                <a:latin typeface="Montserrat"/>
                <a:cs typeface="Montserrat"/>
              </a:rPr>
              <a:t>Per ogni Laboratorio inserisci tutte e due o tre le sezioni in ordine di preferenza</a:t>
            </a:r>
            <a:endParaRPr sz="1100" i="1" dirty="0">
              <a:latin typeface="Montserrat"/>
              <a:cs typeface="Montserra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723508" y="273982"/>
            <a:ext cx="8113341" cy="13978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03525" algn="l"/>
                <a:tab pos="5609590" algn="l"/>
              </a:tabLst>
            </a:pPr>
            <a:r>
              <a:rPr lang="it-IT" sz="4000" spc="-10" dirty="0">
                <a:solidFill>
                  <a:srgbClr val="FABB1A"/>
                </a:solidFill>
              </a:rPr>
              <a:t>DESIGN DEL PRODOTTO INDUSTRIALE</a:t>
            </a:r>
            <a:br>
              <a:rPr lang="it-IT" spc="-10" dirty="0">
                <a:solidFill>
                  <a:srgbClr val="FABB1A"/>
                </a:solidFill>
              </a:rPr>
            </a:br>
            <a:r>
              <a:rPr lang="it-IT" spc="-10" dirty="0">
                <a:solidFill>
                  <a:srgbClr val="FABB1A"/>
                </a:solidFill>
              </a:rPr>
              <a:t>2° anno</a:t>
            </a:r>
            <a:br>
              <a:rPr lang="it-IT" spc="-10" dirty="0">
                <a:solidFill>
                  <a:srgbClr val="FABB1A"/>
                </a:solidFill>
              </a:rPr>
            </a:br>
            <a:r>
              <a:rPr lang="it-IT" sz="2000" dirty="0">
                <a:solidFill>
                  <a:schemeClr val="tx1"/>
                </a:solidFill>
              </a:rPr>
              <a:t>Presentazione del Piano degli studi dal 28 agosto al 9 settembre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" name="object 2"/>
          <p:cNvSpPr/>
          <p:nvPr/>
        </p:nvSpPr>
        <p:spPr>
          <a:xfrm>
            <a:off x="750983" y="1920277"/>
            <a:ext cx="7157564" cy="360045"/>
          </a:xfrm>
          <a:custGeom>
            <a:avLst/>
            <a:gdLst/>
            <a:ahLst/>
            <a:cxnLst/>
            <a:rect l="l" t="t" r="r" b="b"/>
            <a:pathLst>
              <a:path w="6873875" h="360044">
                <a:moveTo>
                  <a:pt x="6873595" y="0"/>
                </a:moveTo>
                <a:lnTo>
                  <a:pt x="0" y="0"/>
                </a:lnTo>
                <a:lnTo>
                  <a:pt x="0" y="359994"/>
                </a:lnTo>
                <a:lnTo>
                  <a:pt x="6873595" y="359994"/>
                </a:lnTo>
                <a:lnTo>
                  <a:pt x="6873595" y="0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59960" y="2736089"/>
            <a:ext cx="4562844" cy="335164"/>
          </a:xfrm>
          <a:custGeom>
            <a:avLst/>
            <a:gdLst/>
            <a:ahLst/>
            <a:cxnLst/>
            <a:rect l="l" t="t" r="r" b="b"/>
            <a:pathLst>
              <a:path w="6873875" h="360044">
                <a:moveTo>
                  <a:pt x="6873595" y="0"/>
                </a:moveTo>
                <a:lnTo>
                  <a:pt x="0" y="0"/>
                </a:lnTo>
                <a:lnTo>
                  <a:pt x="0" y="359994"/>
                </a:lnTo>
                <a:lnTo>
                  <a:pt x="6873595" y="359994"/>
                </a:lnTo>
                <a:lnTo>
                  <a:pt x="6873595" y="0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19067" y="1986505"/>
            <a:ext cx="4632707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lang="it-IT" sz="1300" b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LABORATORIO 2° Semestre</a:t>
            </a:r>
            <a:r>
              <a:rPr lang="it-IT" sz="1200" i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 </a:t>
            </a:r>
            <a:r>
              <a:rPr lang="it-IT" sz="1050" i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(sul nome link al programma)</a:t>
            </a:r>
            <a:endParaRPr sz="1300" i="1" dirty="0">
              <a:latin typeface="Montserrat"/>
              <a:cs typeface="Montserra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06368" y="2379336"/>
            <a:ext cx="4518378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  <a:hlinkClick r:id="rId2"/>
              </a:rPr>
              <a:t>Laboratorio di Design del prodotto industriale sez. 1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451775" y="1954366"/>
            <a:ext cx="804611" cy="22057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DATA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1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100" b="1" dirty="0">
                <a:latin typeface="Montserrat"/>
                <a:cs typeface="Montserrat"/>
              </a:rPr>
              <a:t>3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100" b="1" dirty="0">
                <a:latin typeface="Montserrat"/>
                <a:cs typeface="Montserrat"/>
              </a:rPr>
              <a:t>settembre 2024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sz="1300" b="1" dirty="0">
                <a:latin typeface="Montserrat"/>
                <a:cs typeface="Montserrat"/>
              </a:rPr>
              <a:t>	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8601900" y="5722611"/>
            <a:ext cx="234950" cy="307135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35"/>
              </a:spcBef>
            </a:pPr>
            <a:r>
              <a:rPr lang="it-IT" b="1" dirty="0">
                <a:latin typeface="Montserrat"/>
                <a:cs typeface="Montserrat"/>
              </a:rPr>
              <a:t>5</a:t>
            </a:r>
            <a:endParaRPr sz="1800" dirty="0">
              <a:latin typeface="Montserrat"/>
              <a:cs typeface="Montserrat"/>
            </a:endParaRPr>
          </a:p>
        </p:txBody>
      </p:sp>
      <p:sp>
        <p:nvSpPr>
          <p:cNvPr id="52" name="object 18">
            <a:extLst>
              <a:ext uri="{FF2B5EF4-FFF2-40B4-BE49-F238E27FC236}">
                <a16:creationId xmlns:a16="http://schemas.microsoft.com/office/drawing/2014/main" id="{6462C14C-2F78-46C3-8B44-F3E4700FD3D2}"/>
              </a:ext>
            </a:extLst>
          </p:cNvPr>
          <p:cNvSpPr txBox="1"/>
          <p:nvPr/>
        </p:nvSpPr>
        <p:spPr>
          <a:xfrm>
            <a:off x="6376143" y="1933094"/>
            <a:ext cx="808427" cy="21287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ORARIO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14:30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sz="1300" b="1" dirty="0">
                <a:latin typeface="Montserrat"/>
                <a:cs typeface="Montserrat"/>
              </a:rPr>
              <a:t>	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53" name="object 18">
            <a:extLst>
              <a:ext uri="{FF2B5EF4-FFF2-40B4-BE49-F238E27FC236}">
                <a16:creationId xmlns:a16="http://schemas.microsoft.com/office/drawing/2014/main" id="{2002DCAF-D7D4-4ED4-8925-E7E02C594554}"/>
              </a:ext>
            </a:extLst>
          </p:cNvPr>
          <p:cNvSpPr txBox="1"/>
          <p:nvPr/>
        </p:nvSpPr>
        <p:spPr>
          <a:xfrm>
            <a:off x="7184570" y="1958039"/>
            <a:ext cx="862407" cy="16722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AULA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Online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100" b="1" dirty="0">
                <a:solidFill>
                  <a:srgbClr val="0000FF"/>
                </a:solidFill>
                <a:latin typeface="Montserrat"/>
                <a:cs typeface="Montserra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</a:t>
            </a:r>
            <a:r>
              <a:rPr lang="it-IT" sz="1100" b="1" dirty="0" err="1">
                <a:solidFill>
                  <a:srgbClr val="0000FF"/>
                </a:solidFill>
                <a:latin typeface="Montserrat"/>
                <a:cs typeface="Montserra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</a:t>
            </a:r>
            <a:endParaRPr lang="it-IT" sz="1100" b="1" dirty="0">
              <a:solidFill>
                <a:srgbClr val="0000FF"/>
              </a:solidFill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sz="1300" b="1" dirty="0">
                <a:latin typeface="Montserrat"/>
                <a:cs typeface="Montserrat"/>
              </a:rPr>
              <a:t>	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22" name="object 8">
            <a:extLst>
              <a:ext uri="{FF2B5EF4-FFF2-40B4-BE49-F238E27FC236}">
                <a16:creationId xmlns:a16="http://schemas.microsoft.com/office/drawing/2014/main" id="{0F3CA368-3483-4905-B3F8-9930B37CAB6D}"/>
              </a:ext>
            </a:extLst>
          </p:cNvPr>
          <p:cNvSpPr txBox="1"/>
          <p:nvPr/>
        </p:nvSpPr>
        <p:spPr>
          <a:xfrm>
            <a:off x="806368" y="2757379"/>
            <a:ext cx="4707368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  <a:hlinkClick r:id="rId4"/>
              </a:rPr>
              <a:t>Laboratorio di Design del prodotto industriale sez. 2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24" name="object 3">
            <a:extLst>
              <a:ext uri="{FF2B5EF4-FFF2-40B4-BE49-F238E27FC236}">
                <a16:creationId xmlns:a16="http://schemas.microsoft.com/office/drawing/2014/main" id="{1D7B20D1-7914-4B25-BE90-156A53A423DB}"/>
              </a:ext>
            </a:extLst>
          </p:cNvPr>
          <p:cNvSpPr/>
          <p:nvPr/>
        </p:nvSpPr>
        <p:spPr>
          <a:xfrm>
            <a:off x="769173" y="3429360"/>
            <a:ext cx="4562844" cy="360045"/>
          </a:xfrm>
          <a:custGeom>
            <a:avLst/>
            <a:gdLst/>
            <a:ahLst/>
            <a:cxnLst/>
            <a:rect l="l" t="t" r="r" b="b"/>
            <a:pathLst>
              <a:path w="6873875" h="360044">
                <a:moveTo>
                  <a:pt x="6873595" y="0"/>
                </a:moveTo>
                <a:lnTo>
                  <a:pt x="0" y="0"/>
                </a:lnTo>
                <a:lnTo>
                  <a:pt x="0" y="359994"/>
                </a:lnTo>
                <a:lnTo>
                  <a:pt x="6873595" y="359994"/>
                </a:lnTo>
                <a:lnTo>
                  <a:pt x="6873595" y="0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8">
            <a:extLst>
              <a:ext uri="{FF2B5EF4-FFF2-40B4-BE49-F238E27FC236}">
                <a16:creationId xmlns:a16="http://schemas.microsoft.com/office/drawing/2014/main" id="{6BBF3739-18A9-44E0-8882-31A379650384}"/>
              </a:ext>
            </a:extLst>
          </p:cNvPr>
          <p:cNvSpPr txBox="1"/>
          <p:nvPr/>
        </p:nvSpPr>
        <p:spPr>
          <a:xfrm>
            <a:off x="795157" y="3475531"/>
            <a:ext cx="4518378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  <a:hlinkClick r:id="rId5"/>
              </a:rPr>
              <a:t>Laboratorio di Design del prodotto industriale sez. 4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26" name="object 8">
            <a:extLst>
              <a:ext uri="{FF2B5EF4-FFF2-40B4-BE49-F238E27FC236}">
                <a16:creationId xmlns:a16="http://schemas.microsoft.com/office/drawing/2014/main" id="{0026C5DF-B186-4C41-BD7F-071E40C23025}"/>
              </a:ext>
            </a:extLst>
          </p:cNvPr>
          <p:cNvSpPr txBox="1"/>
          <p:nvPr/>
        </p:nvSpPr>
        <p:spPr>
          <a:xfrm>
            <a:off x="804426" y="3114132"/>
            <a:ext cx="4518378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  <a:hlinkClick r:id="rId6"/>
              </a:rPr>
              <a:t>Laboratorio di Design del prodotto industriale sez. 3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27" name="object 8">
            <a:extLst>
              <a:ext uri="{FF2B5EF4-FFF2-40B4-BE49-F238E27FC236}">
                <a16:creationId xmlns:a16="http://schemas.microsoft.com/office/drawing/2014/main" id="{DF6DB624-8871-44BC-B9D9-621FD1D5CBF4}"/>
              </a:ext>
            </a:extLst>
          </p:cNvPr>
          <p:cNvSpPr txBox="1"/>
          <p:nvPr/>
        </p:nvSpPr>
        <p:spPr>
          <a:xfrm>
            <a:off x="804425" y="3898871"/>
            <a:ext cx="4509109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  <a:hlinkClick r:id="rId7"/>
              </a:rPr>
              <a:t>Laboratorio di Design del prodotto industriale sez. 5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19" name="object 8">
            <a:extLst>
              <a:ext uri="{FF2B5EF4-FFF2-40B4-BE49-F238E27FC236}">
                <a16:creationId xmlns:a16="http://schemas.microsoft.com/office/drawing/2014/main" id="{1A3C0901-2A42-4F21-AD19-63588822B5B6}"/>
              </a:ext>
            </a:extLst>
          </p:cNvPr>
          <p:cNvSpPr txBox="1"/>
          <p:nvPr/>
        </p:nvSpPr>
        <p:spPr>
          <a:xfrm>
            <a:off x="1149350" y="5649626"/>
            <a:ext cx="6845551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spcBef>
                <a:spcPts val="100"/>
              </a:spcBef>
            </a:pPr>
            <a:r>
              <a:rPr lang="it-IT" sz="1100" i="1" dirty="0">
                <a:latin typeface="Montserrat"/>
                <a:cs typeface="Montserrat"/>
              </a:rPr>
              <a:t>Per ogni Laboratorio inserisci tutte e due o tre le sezioni in ordine di preferenza</a:t>
            </a:r>
            <a:endParaRPr sz="1100" i="1" dirty="0">
              <a:latin typeface="Montserrat"/>
              <a:cs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3390768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723509" y="273982"/>
            <a:ext cx="7418850" cy="13978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03525" algn="l"/>
                <a:tab pos="5609590" algn="l"/>
              </a:tabLst>
            </a:pPr>
            <a:r>
              <a:rPr lang="it-IT" sz="4000" spc="-10" dirty="0">
                <a:solidFill>
                  <a:srgbClr val="FABB1A"/>
                </a:solidFill>
              </a:rPr>
              <a:t>DESIGN DEGLI INTERNI</a:t>
            </a:r>
            <a:br>
              <a:rPr lang="it-IT" spc="-10" dirty="0">
                <a:solidFill>
                  <a:srgbClr val="FABB1A"/>
                </a:solidFill>
              </a:rPr>
            </a:br>
            <a:r>
              <a:rPr lang="it-IT" spc="-10" dirty="0">
                <a:solidFill>
                  <a:srgbClr val="FABB1A"/>
                </a:solidFill>
              </a:rPr>
              <a:t>2° anno</a:t>
            </a:r>
            <a:br>
              <a:rPr lang="it-IT" spc="-10" dirty="0">
                <a:solidFill>
                  <a:srgbClr val="FABB1A"/>
                </a:solidFill>
              </a:rPr>
            </a:br>
            <a:r>
              <a:rPr lang="it-IT" sz="2000" dirty="0">
                <a:solidFill>
                  <a:schemeClr val="tx1"/>
                </a:solidFill>
              </a:rPr>
              <a:t>Presentazione del Piano degli studi dal 28 agosto al 9 settembre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" name="object 2"/>
          <p:cNvSpPr/>
          <p:nvPr/>
        </p:nvSpPr>
        <p:spPr>
          <a:xfrm>
            <a:off x="750983" y="1920277"/>
            <a:ext cx="7157564" cy="360045"/>
          </a:xfrm>
          <a:custGeom>
            <a:avLst/>
            <a:gdLst/>
            <a:ahLst/>
            <a:cxnLst/>
            <a:rect l="l" t="t" r="r" b="b"/>
            <a:pathLst>
              <a:path w="6873875" h="360044">
                <a:moveTo>
                  <a:pt x="6873595" y="0"/>
                </a:moveTo>
                <a:lnTo>
                  <a:pt x="0" y="0"/>
                </a:lnTo>
                <a:lnTo>
                  <a:pt x="0" y="359994"/>
                </a:lnTo>
                <a:lnTo>
                  <a:pt x="6873595" y="359994"/>
                </a:lnTo>
                <a:lnTo>
                  <a:pt x="6873595" y="0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59961" y="2711208"/>
            <a:ext cx="4161864" cy="360045"/>
          </a:xfrm>
          <a:custGeom>
            <a:avLst/>
            <a:gdLst/>
            <a:ahLst/>
            <a:cxnLst/>
            <a:rect l="l" t="t" r="r" b="b"/>
            <a:pathLst>
              <a:path w="6873875" h="360044">
                <a:moveTo>
                  <a:pt x="6873595" y="0"/>
                </a:moveTo>
                <a:lnTo>
                  <a:pt x="0" y="0"/>
                </a:lnTo>
                <a:lnTo>
                  <a:pt x="0" y="359994"/>
                </a:lnTo>
                <a:lnTo>
                  <a:pt x="6873595" y="359994"/>
                </a:lnTo>
                <a:lnTo>
                  <a:pt x="6873595" y="0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19067" y="1986505"/>
            <a:ext cx="4632707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lang="it-IT" sz="1300" b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LABORATORIO 2° Semestre</a:t>
            </a:r>
            <a:r>
              <a:rPr lang="it-IT" sz="1200" i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 </a:t>
            </a:r>
            <a:r>
              <a:rPr lang="it-IT" sz="1100" i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(sul nome link al programma)</a:t>
            </a:r>
            <a:endParaRPr sz="1300" i="1" dirty="0">
              <a:latin typeface="Montserrat"/>
              <a:cs typeface="Montserra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06368" y="2379336"/>
            <a:ext cx="4000582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  <a:hlinkClick r:id="rId2"/>
              </a:rPr>
              <a:t>Laboratorio di Design degli interni sez. 1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451775" y="1954366"/>
            <a:ext cx="922426" cy="21159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DATA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3 settembre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2024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sz="1300" b="1" dirty="0">
                <a:latin typeface="Montserrat"/>
                <a:cs typeface="Montserrat"/>
              </a:rPr>
              <a:t>	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8601900" y="5722611"/>
            <a:ext cx="234950" cy="307135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35"/>
              </a:spcBef>
            </a:pPr>
            <a:r>
              <a:rPr lang="it-IT" b="1" dirty="0">
                <a:latin typeface="Montserrat"/>
                <a:cs typeface="Montserrat"/>
              </a:rPr>
              <a:t>6</a:t>
            </a:r>
            <a:endParaRPr sz="1800" dirty="0">
              <a:latin typeface="Montserrat"/>
              <a:cs typeface="Montserrat"/>
            </a:endParaRPr>
          </a:p>
        </p:txBody>
      </p:sp>
      <p:sp>
        <p:nvSpPr>
          <p:cNvPr id="52" name="object 18">
            <a:extLst>
              <a:ext uri="{FF2B5EF4-FFF2-40B4-BE49-F238E27FC236}">
                <a16:creationId xmlns:a16="http://schemas.microsoft.com/office/drawing/2014/main" id="{6462C14C-2F78-46C3-8B44-F3E4700FD3D2}"/>
              </a:ext>
            </a:extLst>
          </p:cNvPr>
          <p:cNvSpPr txBox="1"/>
          <p:nvPr/>
        </p:nvSpPr>
        <p:spPr>
          <a:xfrm>
            <a:off x="6376143" y="1933094"/>
            <a:ext cx="808427" cy="19159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ORARIO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14:30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sz="1300" b="1" dirty="0">
                <a:latin typeface="Montserrat"/>
                <a:cs typeface="Montserrat"/>
              </a:rPr>
              <a:t>	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53" name="object 18">
            <a:extLst>
              <a:ext uri="{FF2B5EF4-FFF2-40B4-BE49-F238E27FC236}">
                <a16:creationId xmlns:a16="http://schemas.microsoft.com/office/drawing/2014/main" id="{2002DCAF-D7D4-4ED4-8925-E7E02C594554}"/>
              </a:ext>
            </a:extLst>
          </p:cNvPr>
          <p:cNvSpPr txBox="1"/>
          <p:nvPr/>
        </p:nvSpPr>
        <p:spPr>
          <a:xfrm>
            <a:off x="7184570" y="1958039"/>
            <a:ext cx="862407" cy="16722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AULA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Online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100" b="1" dirty="0">
                <a:solidFill>
                  <a:srgbClr val="0000FF"/>
                </a:solidFill>
                <a:latin typeface="Montserrat"/>
                <a:cs typeface="Montserra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</a:t>
            </a:r>
            <a:r>
              <a:rPr lang="it-IT" sz="1100" b="1" dirty="0" err="1">
                <a:solidFill>
                  <a:srgbClr val="0000FF"/>
                </a:solidFill>
                <a:latin typeface="Montserrat"/>
                <a:cs typeface="Montserra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</a:t>
            </a:r>
            <a:endParaRPr lang="it-IT" sz="1100" b="1" dirty="0">
              <a:solidFill>
                <a:srgbClr val="0000FF"/>
              </a:solidFill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sz="1300" b="1" dirty="0">
                <a:latin typeface="Montserrat"/>
                <a:cs typeface="Montserrat"/>
              </a:rPr>
              <a:t>	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22" name="object 8">
            <a:extLst>
              <a:ext uri="{FF2B5EF4-FFF2-40B4-BE49-F238E27FC236}">
                <a16:creationId xmlns:a16="http://schemas.microsoft.com/office/drawing/2014/main" id="{0F3CA368-3483-4905-B3F8-9930B37CAB6D}"/>
              </a:ext>
            </a:extLst>
          </p:cNvPr>
          <p:cNvSpPr txBox="1"/>
          <p:nvPr/>
        </p:nvSpPr>
        <p:spPr>
          <a:xfrm>
            <a:off x="806368" y="2757379"/>
            <a:ext cx="4000582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  <a:hlinkClick r:id="rId4"/>
              </a:rPr>
              <a:t>Laboratorio di Design degli interni sez. 2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24" name="object 3">
            <a:extLst>
              <a:ext uri="{FF2B5EF4-FFF2-40B4-BE49-F238E27FC236}">
                <a16:creationId xmlns:a16="http://schemas.microsoft.com/office/drawing/2014/main" id="{1D7B20D1-7914-4B25-BE90-156A53A423DB}"/>
              </a:ext>
            </a:extLst>
          </p:cNvPr>
          <p:cNvSpPr/>
          <p:nvPr/>
        </p:nvSpPr>
        <p:spPr>
          <a:xfrm>
            <a:off x="769173" y="3429360"/>
            <a:ext cx="4161864" cy="360045"/>
          </a:xfrm>
          <a:custGeom>
            <a:avLst/>
            <a:gdLst/>
            <a:ahLst/>
            <a:cxnLst/>
            <a:rect l="l" t="t" r="r" b="b"/>
            <a:pathLst>
              <a:path w="6873875" h="360044">
                <a:moveTo>
                  <a:pt x="6873595" y="0"/>
                </a:moveTo>
                <a:lnTo>
                  <a:pt x="0" y="0"/>
                </a:lnTo>
                <a:lnTo>
                  <a:pt x="0" y="359994"/>
                </a:lnTo>
                <a:lnTo>
                  <a:pt x="6873595" y="359994"/>
                </a:lnTo>
                <a:lnTo>
                  <a:pt x="6873595" y="0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8">
            <a:extLst>
              <a:ext uri="{FF2B5EF4-FFF2-40B4-BE49-F238E27FC236}">
                <a16:creationId xmlns:a16="http://schemas.microsoft.com/office/drawing/2014/main" id="{6BBF3739-18A9-44E0-8882-31A379650384}"/>
              </a:ext>
            </a:extLst>
          </p:cNvPr>
          <p:cNvSpPr txBox="1"/>
          <p:nvPr/>
        </p:nvSpPr>
        <p:spPr>
          <a:xfrm>
            <a:off x="815580" y="3475531"/>
            <a:ext cx="4000582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  <a:hlinkClick r:id="rId5"/>
              </a:rPr>
              <a:t>Laboratorio di Design degli interni sez. 4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26" name="object 8">
            <a:extLst>
              <a:ext uri="{FF2B5EF4-FFF2-40B4-BE49-F238E27FC236}">
                <a16:creationId xmlns:a16="http://schemas.microsoft.com/office/drawing/2014/main" id="{0026C5DF-B186-4C41-BD7F-071E40C23025}"/>
              </a:ext>
            </a:extLst>
          </p:cNvPr>
          <p:cNvSpPr txBox="1"/>
          <p:nvPr/>
        </p:nvSpPr>
        <p:spPr>
          <a:xfrm>
            <a:off x="804426" y="3114132"/>
            <a:ext cx="4000582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  <a:hlinkClick r:id="rId6"/>
              </a:rPr>
              <a:t>Laboratorio di Design degli interni sez. 3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27" name="object 8">
            <a:extLst>
              <a:ext uri="{FF2B5EF4-FFF2-40B4-BE49-F238E27FC236}">
                <a16:creationId xmlns:a16="http://schemas.microsoft.com/office/drawing/2014/main" id="{DF6DB624-8871-44BC-B9D9-621FD1D5CBF4}"/>
              </a:ext>
            </a:extLst>
          </p:cNvPr>
          <p:cNvSpPr txBox="1"/>
          <p:nvPr/>
        </p:nvSpPr>
        <p:spPr>
          <a:xfrm>
            <a:off x="804426" y="3898871"/>
            <a:ext cx="4000582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  <a:hlinkClick r:id="rId7"/>
              </a:rPr>
              <a:t>Laboratorio di Design degli interni sez. 5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19" name="object 8">
            <a:extLst>
              <a:ext uri="{FF2B5EF4-FFF2-40B4-BE49-F238E27FC236}">
                <a16:creationId xmlns:a16="http://schemas.microsoft.com/office/drawing/2014/main" id="{0069AAC8-2B69-4725-9B8F-A9F7476C78E6}"/>
              </a:ext>
            </a:extLst>
          </p:cNvPr>
          <p:cNvSpPr txBox="1"/>
          <p:nvPr/>
        </p:nvSpPr>
        <p:spPr>
          <a:xfrm>
            <a:off x="1149350" y="5649626"/>
            <a:ext cx="6845551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spcBef>
                <a:spcPts val="100"/>
              </a:spcBef>
            </a:pPr>
            <a:r>
              <a:rPr lang="it-IT" sz="1100" i="1" dirty="0">
                <a:latin typeface="Montserrat"/>
                <a:cs typeface="Montserrat"/>
              </a:rPr>
              <a:t>Per ogni Laboratorio inserisci tutte e due o tre le sezioni in ordine di preferenza</a:t>
            </a:r>
            <a:endParaRPr sz="1100" i="1" dirty="0">
              <a:latin typeface="Montserrat"/>
              <a:cs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2745689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723509" y="273982"/>
            <a:ext cx="7418850" cy="13978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03525" algn="l"/>
                <a:tab pos="5609590" algn="l"/>
              </a:tabLst>
            </a:pPr>
            <a:r>
              <a:rPr lang="it-IT" sz="4000" spc="-10" dirty="0">
                <a:solidFill>
                  <a:srgbClr val="FABB1A"/>
                </a:solidFill>
              </a:rPr>
              <a:t>DESIGN DELLA MODA</a:t>
            </a:r>
            <a:br>
              <a:rPr lang="it-IT" spc="-10" dirty="0">
                <a:solidFill>
                  <a:srgbClr val="FABB1A"/>
                </a:solidFill>
              </a:rPr>
            </a:br>
            <a:r>
              <a:rPr lang="it-IT" spc="-10" dirty="0">
                <a:solidFill>
                  <a:srgbClr val="FABB1A"/>
                </a:solidFill>
              </a:rPr>
              <a:t>2° anno</a:t>
            </a:r>
            <a:br>
              <a:rPr lang="it-IT" spc="-10" dirty="0">
                <a:solidFill>
                  <a:srgbClr val="FABB1A"/>
                </a:solidFill>
              </a:rPr>
            </a:br>
            <a:r>
              <a:rPr lang="it-IT" sz="2000" dirty="0">
                <a:solidFill>
                  <a:schemeClr val="tx1"/>
                </a:solidFill>
              </a:rPr>
              <a:t>Presentazione del Piano degli studi dal 28 agosto al 9 settembre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" name="object 2"/>
          <p:cNvSpPr/>
          <p:nvPr/>
        </p:nvSpPr>
        <p:spPr>
          <a:xfrm>
            <a:off x="750983" y="1920277"/>
            <a:ext cx="7157564" cy="360045"/>
          </a:xfrm>
          <a:custGeom>
            <a:avLst/>
            <a:gdLst/>
            <a:ahLst/>
            <a:cxnLst/>
            <a:rect l="l" t="t" r="r" b="b"/>
            <a:pathLst>
              <a:path w="6873875" h="360044">
                <a:moveTo>
                  <a:pt x="6873595" y="0"/>
                </a:moveTo>
                <a:lnTo>
                  <a:pt x="0" y="0"/>
                </a:lnTo>
                <a:lnTo>
                  <a:pt x="0" y="359994"/>
                </a:lnTo>
                <a:lnTo>
                  <a:pt x="6873595" y="359994"/>
                </a:lnTo>
                <a:lnTo>
                  <a:pt x="6873595" y="0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59961" y="2711208"/>
            <a:ext cx="4161864" cy="360045"/>
          </a:xfrm>
          <a:custGeom>
            <a:avLst/>
            <a:gdLst/>
            <a:ahLst/>
            <a:cxnLst/>
            <a:rect l="l" t="t" r="r" b="b"/>
            <a:pathLst>
              <a:path w="6873875" h="360044">
                <a:moveTo>
                  <a:pt x="6873595" y="0"/>
                </a:moveTo>
                <a:lnTo>
                  <a:pt x="0" y="0"/>
                </a:lnTo>
                <a:lnTo>
                  <a:pt x="0" y="359994"/>
                </a:lnTo>
                <a:lnTo>
                  <a:pt x="6873595" y="359994"/>
                </a:lnTo>
                <a:lnTo>
                  <a:pt x="6873595" y="0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19067" y="1986505"/>
            <a:ext cx="4632707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lang="it-IT" sz="1300" b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LABORATORIO 1° Semestre</a:t>
            </a:r>
            <a:r>
              <a:rPr lang="it-IT" sz="1200" i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 </a:t>
            </a:r>
            <a:r>
              <a:rPr lang="it-IT" sz="1050" i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(sul nome link al programma)</a:t>
            </a:r>
            <a:endParaRPr sz="1300" i="1" dirty="0">
              <a:latin typeface="Montserrat"/>
              <a:cs typeface="Montserra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06368" y="2379336"/>
            <a:ext cx="3695782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1300" b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Laboratorio di Metaprogetto </a:t>
            </a: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  <a:hlinkClick r:id="rId2"/>
              </a:rPr>
              <a:t>M1</a:t>
            </a:r>
            <a:r>
              <a:rPr lang="it-IT" sz="1300" b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/</a:t>
            </a: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 </a:t>
            </a: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  <a:hlinkClick r:id="rId3"/>
              </a:rPr>
              <a:t>M2</a:t>
            </a:r>
            <a:r>
              <a:rPr lang="it-IT" sz="1300" b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/ </a:t>
            </a: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  <a:hlinkClick r:id="rId4"/>
              </a:rPr>
              <a:t>M3</a:t>
            </a: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 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19068" y="2772167"/>
            <a:ext cx="2910350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1300" b="1" u="sng" dirty="0" err="1">
                <a:uFill>
                  <a:solidFill>
                    <a:srgbClr val="000000"/>
                  </a:solidFill>
                </a:uFill>
                <a:latin typeface="Montserrat"/>
                <a:cs typeface="Montserrat"/>
                <a:hlinkClick r:id="rId5"/>
              </a:rPr>
              <a:t>Metadesign</a:t>
            </a:r>
            <a:r>
              <a:rPr lang="it-IT" sz="1300" b="1" u="sng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  <a:hlinkClick r:id="rId5"/>
              </a:rPr>
              <a:t> Studio</a:t>
            </a:r>
            <a:endParaRPr lang="it-IT" sz="1300" dirty="0">
              <a:latin typeface="Montserrat"/>
              <a:cs typeface="Montserrat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8601900" y="5722611"/>
            <a:ext cx="234950" cy="307135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35"/>
              </a:spcBef>
            </a:pPr>
            <a:r>
              <a:rPr lang="it-IT" b="1" dirty="0">
                <a:latin typeface="Montserrat"/>
                <a:cs typeface="Montserrat"/>
              </a:rPr>
              <a:t>7</a:t>
            </a:r>
            <a:endParaRPr sz="1800" dirty="0">
              <a:latin typeface="Montserrat"/>
              <a:cs typeface="Montserrat"/>
            </a:endParaRPr>
          </a:p>
        </p:txBody>
      </p:sp>
      <p:sp>
        <p:nvSpPr>
          <p:cNvPr id="54" name="object 8">
            <a:extLst>
              <a:ext uri="{FF2B5EF4-FFF2-40B4-BE49-F238E27FC236}">
                <a16:creationId xmlns:a16="http://schemas.microsoft.com/office/drawing/2014/main" id="{027F154A-92BA-42B4-83E2-57A1A48033D4}"/>
              </a:ext>
            </a:extLst>
          </p:cNvPr>
          <p:cNvSpPr txBox="1"/>
          <p:nvPr/>
        </p:nvSpPr>
        <p:spPr>
          <a:xfrm>
            <a:off x="759961" y="3187977"/>
            <a:ext cx="741885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1200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Gli studenti delle sezioni M1, M2, M3 potranno scegliere fra il Laboratorio di Metaprogetto incardinato sulla sezione ed erogato in italiano e quello erogato in inglese. Per </a:t>
            </a:r>
            <a:r>
              <a:rPr lang="it-IT" sz="1200" dirty="0" err="1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Metadesign</a:t>
            </a:r>
            <a:r>
              <a:rPr lang="it-IT" sz="1200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 Studio </a:t>
            </a:r>
            <a:r>
              <a:rPr lang="it-IT" sz="1200" dirty="0">
                <a:solidFill>
                  <a:srgbClr val="FFC000"/>
                </a:solidFill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saranno accolte al massimo 3 opzioni per ogni Sezione.</a:t>
            </a:r>
            <a:endParaRPr lang="it-IT" sz="1200" dirty="0">
              <a:solidFill>
                <a:srgbClr val="FFC000"/>
              </a:solidFill>
              <a:latin typeface="Montserrat"/>
              <a:cs typeface="Montserrat"/>
            </a:endParaRPr>
          </a:p>
        </p:txBody>
      </p:sp>
      <p:sp>
        <p:nvSpPr>
          <p:cNvPr id="55" name="object 2">
            <a:extLst>
              <a:ext uri="{FF2B5EF4-FFF2-40B4-BE49-F238E27FC236}">
                <a16:creationId xmlns:a16="http://schemas.microsoft.com/office/drawing/2014/main" id="{55F775E0-1449-4527-8310-F29E406FDCB4}"/>
              </a:ext>
            </a:extLst>
          </p:cNvPr>
          <p:cNvSpPr/>
          <p:nvPr/>
        </p:nvSpPr>
        <p:spPr>
          <a:xfrm>
            <a:off x="724604" y="3959737"/>
            <a:ext cx="7157564" cy="360045"/>
          </a:xfrm>
          <a:custGeom>
            <a:avLst/>
            <a:gdLst/>
            <a:ahLst/>
            <a:cxnLst/>
            <a:rect l="l" t="t" r="r" b="b"/>
            <a:pathLst>
              <a:path w="6873875" h="360044">
                <a:moveTo>
                  <a:pt x="6873595" y="0"/>
                </a:moveTo>
                <a:lnTo>
                  <a:pt x="0" y="0"/>
                </a:lnTo>
                <a:lnTo>
                  <a:pt x="0" y="359994"/>
                </a:lnTo>
                <a:lnTo>
                  <a:pt x="6873595" y="359994"/>
                </a:lnTo>
                <a:lnTo>
                  <a:pt x="6873595" y="0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3">
            <a:extLst>
              <a:ext uri="{FF2B5EF4-FFF2-40B4-BE49-F238E27FC236}">
                <a16:creationId xmlns:a16="http://schemas.microsoft.com/office/drawing/2014/main" id="{0E8F7997-C56F-4456-A214-1399910BF591}"/>
              </a:ext>
            </a:extLst>
          </p:cNvPr>
          <p:cNvSpPr/>
          <p:nvPr/>
        </p:nvSpPr>
        <p:spPr>
          <a:xfrm>
            <a:off x="750983" y="4750668"/>
            <a:ext cx="4475641" cy="360045"/>
          </a:xfrm>
          <a:custGeom>
            <a:avLst/>
            <a:gdLst/>
            <a:ahLst/>
            <a:cxnLst/>
            <a:rect l="l" t="t" r="r" b="b"/>
            <a:pathLst>
              <a:path w="6873875" h="360044">
                <a:moveTo>
                  <a:pt x="6873595" y="0"/>
                </a:moveTo>
                <a:lnTo>
                  <a:pt x="0" y="0"/>
                </a:lnTo>
                <a:lnTo>
                  <a:pt x="0" y="359994"/>
                </a:lnTo>
                <a:lnTo>
                  <a:pt x="6873595" y="359994"/>
                </a:lnTo>
                <a:lnTo>
                  <a:pt x="6873595" y="0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7">
            <a:extLst>
              <a:ext uri="{FF2B5EF4-FFF2-40B4-BE49-F238E27FC236}">
                <a16:creationId xmlns:a16="http://schemas.microsoft.com/office/drawing/2014/main" id="{809BD417-92BC-45AA-9C74-DACAEC23D67D}"/>
              </a:ext>
            </a:extLst>
          </p:cNvPr>
          <p:cNvSpPr txBox="1"/>
          <p:nvPr/>
        </p:nvSpPr>
        <p:spPr>
          <a:xfrm>
            <a:off x="819068" y="4016408"/>
            <a:ext cx="4558736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lang="it-IT" sz="1300" b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LABORATORIO 2° Semestre</a:t>
            </a:r>
            <a:r>
              <a:rPr lang="it-IT" sz="1400" i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 </a:t>
            </a:r>
            <a:r>
              <a:rPr lang="it-IT" sz="1100" i="1" dirty="0">
                <a:uFill>
                  <a:solidFill>
                    <a:srgbClr val="000000"/>
                  </a:solidFill>
                </a:uFill>
                <a:latin typeface="Montserrat"/>
                <a:cs typeface="Montserrat"/>
              </a:rPr>
              <a:t>(sul nome link al programma)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58" name="object 8">
            <a:extLst>
              <a:ext uri="{FF2B5EF4-FFF2-40B4-BE49-F238E27FC236}">
                <a16:creationId xmlns:a16="http://schemas.microsoft.com/office/drawing/2014/main" id="{1B67FCF5-7931-4161-A18E-28E396FC8122}"/>
              </a:ext>
            </a:extLst>
          </p:cNvPr>
          <p:cNvSpPr txBox="1"/>
          <p:nvPr/>
        </p:nvSpPr>
        <p:spPr>
          <a:xfrm>
            <a:off x="796952" y="4395251"/>
            <a:ext cx="4960450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it-IT" sz="1300" b="1" u="sng" dirty="0">
                <a:latin typeface="Montserrat"/>
                <a:cs typeface="Montserrat"/>
                <a:hlinkClick r:id="rId6"/>
              </a:rPr>
              <a:t>Laboratorio di Progetto Moda – M1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60" name="object 18">
            <a:extLst>
              <a:ext uri="{FF2B5EF4-FFF2-40B4-BE49-F238E27FC236}">
                <a16:creationId xmlns:a16="http://schemas.microsoft.com/office/drawing/2014/main" id="{6FD04A0A-0632-4465-A5E7-EB270FF6E32E}"/>
              </a:ext>
            </a:extLst>
          </p:cNvPr>
          <p:cNvSpPr txBox="1"/>
          <p:nvPr/>
        </p:nvSpPr>
        <p:spPr>
          <a:xfrm>
            <a:off x="5451775" y="3990240"/>
            <a:ext cx="936906" cy="182870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DATA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2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200" b="1" dirty="0">
                <a:latin typeface="Montserrat"/>
                <a:cs typeface="Montserrat"/>
              </a:rPr>
              <a:t>4 settembre 2024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sz="1300" b="1" dirty="0">
                <a:latin typeface="Montserrat"/>
                <a:cs typeface="Montserrat"/>
              </a:rPr>
              <a:t>	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61" name="object 18">
            <a:extLst>
              <a:ext uri="{FF2B5EF4-FFF2-40B4-BE49-F238E27FC236}">
                <a16:creationId xmlns:a16="http://schemas.microsoft.com/office/drawing/2014/main" id="{A4F37885-5951-4E34-BD77-8F2C90476CE1}"/>
              </a:ext>
            </a:extLst>
          </p:cNvPr>
          <p:cNvSpPr txBox="1"/>
          <p:nvPr/>
        </p:nvSpPr>
        <p:spPr>
          <a:xfrm>
            <a:off x="6388681" y="3990240"/>
            <a:ext cx="723317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ORARIO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10:00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sz="1300" b="1" dirty="0">
                <a:latin typeface="Montserrat"/>
                <a:cs typeface="Montserrat"/>
              </a:rPr>
              <a:t>	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62" name="object 18">
            <a:extLst>
              <a:ext uri="{FF2B5EF4-FFF2-40B4-BE49-F238E27FC236}">
                <a16:creationId xmlns:a16="http://schemas.microsoft.com/office/drawing/2014/main" id="{3D7E9650-1191-4647-AD88-F12DEA49660B}"/>
              </a:ext>
            </a:extLst>
          </p:cNvPr>
          <p:cNvSpPr txBox="1"/>
          <p:nvPr/>
        </p:nvSpPr>
        <p:spPr>
          <a:xfrm>
            <a:off x="7093732" y="3987306"/>
            <a:ext cx="862407" cy="1246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AULA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Online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100" b="1" dirty="0">
                <a:solidFill>
                  <a:srgbClr val="0000FF"/>
                </a:solidFill>
                <a:latin typeface="Montserrat"/>
                <a:cs typeface="Montserrat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</a:t>
            </a:r>
            <a:r>
              <a:rPr lang="it-IT" sz="1100" b="1" dirty="0" err="1">
                <a:solidFill>
                  <a:srgbClr val="0000FF"/>
                </a:solidFill>
                <a:latin typeface="Montserrat"/>
                <a:cs typeface="Montserrat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</a:t>
            </a:r>
            <a:endParaRPr lang="it-IT" sz="1100" b="1" dirty="0">
              <a:solidFill>
                <a:srgbClr val="0000FF"/>
              </a:solidFill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sz="1300" b="1" dirty="0">
                <a:latin typeface="Montserrat"/>
                <a:cs typeface="Montserrat"/>
              </a:rPr>
              <a:t>	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64" name="object 8">
            <a:extLst>
              <a:ext uri="{FF2B5EF4-FFF2-40B4-BE49-F238E27FC236}">
                <a16:creationId xmlns:a16="http://schemas.microsoft.com/office/drawing/2014/main" id="{7CEF4F7E-6A01-49A7-8179-C494CC5DA45A}"/>
              </a:ext>
            </a:extLst>
          </p:cNvPr>
          <p:cNvSpPr txBox="1"/>
          <p:nvPr/>
        </p:nvSpPr>
        <p:spPr>
          <a:xfrm>
            <a:off x="796952" y="4790033"/>
            <a:ext cx="4960450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it-IT" sz="1300" b="1" u="sng" dirty="0">
                <a:latin typeface="Montserrat"/>
                <a:cs typeface="Montserrat"/>
                <a:hlinkClick r:id="rId8"/>
              </a:rPr>
              <a:t>Laboratorio di Progetto Moda – M2</a:t>
            </a:r>
            <a:endParaRPr lang="it-IT" sz="1300" dirty="0">
              <a:latin typeface="Montserrat"/>
              <a:cs typeface="Montserrat"/>
            </a:endParaRPr>
          </a:p>
        </p:txBody>
      </p:sp>
      <p:sp>
        <p:nvSpPr>
          <p:cNvPr id="65" name="object 8">
            <a:extLst>
              <a:ext uri="{FF2B5EF4-FFF2-40B4-BE49-F238E27FC236}">
                <a16:creationId xmlns:a16="http://schemas.microsoft.com/office/drawing/2014/main" id="{2617BC93-5FF4-417D-89D4-EB416E2357BD}"/>
              </a:ext>
            </a:extLst>
          </p:cNvPr>
          <p:cNvSpPr txBox="1"/>
          <p:nvPr/>
        </p:nvSpPr>
        <p:spPr>
          <a:xfrm>
            <a:off x="786004" y="5201048"/>
            <a:ext cx="4960450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it-IT" sz="1300" b="1" u="sng" dirty="0">
                <a:latin typeface="Montserrat"/>
                <a:cs typeface="Montserrat"/>
                <a:hlinkClick r:id="rId9"/>
              </a:rPr>
              <a:t>Laboratorio di Progetto Moda – M3</a:t>
            </a:r>
            <a:endParaRPr lang="it-IT" sz="1300" dirty="0">
              <a:latin typeface="Montserrat"/>
              <a:cs typeface="Montserrat"/>
            </a:endParaRPr>
          </a:p>
        </p:txBody>
      </p:sp>
      <p:sp>
        <p:nvSpPr>
          <p:cNvPr id="21" name="object 18">
            <a:extLst>
              <a:ext uri="{FF2B5EF4-FFF2-40B4-BE49-F238E27FC236}">
                <a16:creationId xmlns:a16="http://schemas.microsoft.com/office/drawing/2014/main" id="{74B85F30-B869-476D-89A1-BDF74358663C}"/>
              </a:ext>
            </a:extLst>
          </p:cNvPr>
          <p:cNvSpPr txBox="1"/>
          <p:nvPr/>
        </p:nvSpPr>
        <p:spPr>
          <a:xfrm>
            <a:off x="5424159" y="2024647"/>
            <a:ext cx="916930" cy="167738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DATA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200" b="1" dirty="0">
                <a:latin typeface="Montserrat"/>
                <a:cs typeface="Montserrat"/>
              </a:rPr>
              <a:t>3 settembre 2024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sz="1300" b="1" dirty="0">
                <a:latin typeface="Montserrat"/>
                <a:cs typeface="Montserrat"/>
              </a:rPr>
              <a:t>	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22" name="object 18">
            <a:extLst>
              <a:ext uri="{FF2B5EF4-FFF2-40B4-BE49-F238E27FC236}">
                <a16:creationId xmlns:a16="http://schemas.microsoft.com/office/drawing/2014/main" id="{31D33214-3663-41A3-9E7F-9E5C2D49C2F9}"/>
              </a:ext>
            </a:extLst>
          </p:cNvPr>
          <p:cNvSpPr txBox="1"/>
          <p:nvPr/>
        </p:nvSpPr>
        <p:spPr>
          <a:xfrm>
            <a:off x="6361065" y="2024647"/>
            <a:ext cx="750933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ORARIO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14:00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sz="1300" b="1" dirty="0">
                <a:latin typeface="Montserrat"/>
                <a:cs typeface="Montserrat"/>
              </a:rPr>
              <a:t>	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24" name="object 18">
            <a:extLst>
              <a:ext uri="{FF2B5EF4-FFF2-40B4-BE49-F238E27FC236}">
                <a16:creationId xmlns:a16="http://schemas.microsoft.com/office/drawing/2014/main" id="{032AFB6D-4FDB-48AE-8256-406BD89699DC}"/>
              </a:ext>
            </a:extLst>
          </p:cNvPr>
          <p:cNvSpPr txBox="1"/>
          <p:nvPr/>
        </p:nvSpPr>
        <p:spPr>
          <a:xfrm>
            <a:off x="7066116" y="2021713"/>
            <a:ext cx="862407" cy="103361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AULA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endParaRPr lang="it-IT" sz="1300" b="1" dirty="0">
              <a:latin typeface="Montserrat"/>
              <a:cs typeface="Montserrat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300" b="1" dirty="0">
                <a:latin typeface="Montserrat"/>
                <a:cs typeface="Montserrat"/>
              </a:rPr>
              <a:t>Online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lang="it-IT" sz="1100" b="1" dirty="0">
                <a:solidFill>
                  <a:srgbClr val="0000FF"/>
                </a:solidFill>
                <a:latin typeface="Montserrat"/>
                <a:cs typeface="Montserrat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</a:t>
            </a:r>
            <a:r>
              <a:rPr lang="it-IT" sz="1100" b="1" dirty="0" err="1">
                <a:solidFill>
                  <a:srgbClr val="0000FF"/>
                </a:solidFill>
                <a:latin typeface="Montserrat"/>
                <a:cs typeface="Montserrat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</a:t>
            </a:r>
            <a:endParaRPr lang="it-IT" sz="1100" b="1" dirty="0">
              <a:solidFill>
                <a:srgbClr val="0000FF"/>
              </a:solidFill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54710" algn="l"/>
              </a:tabLst>
            </a:pPr>
            <a:r>
              <a:rPr sz="1300" b="1" dirty="0">
                <a:latin typeface="Montserrat"/>
                <a:cs typeface="Montserrat"/>
              </a:rPr>
              <a:t>	</a:t>
            </a:r>
            <a:endParaRPr sz="1300" dirty="0">
              <a:latin typeface="Montserrat"/>
              <a:cs typeface="Montserrat"/>
            </a:endParaRPr>
          </a:p>
        </p:txBody>
      </p:sp>
      <p:sp>
        <p:nvSpPr>
          <p:cNvPr id="23" name="object 8">
            <a:extLst>
              <a:ext uri="{FF2B5EF4-FFF2-40B4-BE49-F238E27FC236}">
                <a16:creationId xmlns:a16="http://schemas.microsoft.com/office/drawing/2014/main" id="{578D04EC-1DD2-4D38-AD56-956C131C631A}"/>
              </a:ext>
            </a:extLst>
          </p:cNvPr>
          <p:cNvSpPr txBox="1"/>
          <p:nvPr/>
        </p:nvSpPr>
        <p:spPr>
          <a:xfrm>
            <a:off x="1149350" y="5649626"/>
            <a:ext cx="6845551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spcBef>
                <a:spcPts val="100"/>
              </a:spcBef>
            </a:pPr>
            <a:r>
              <a:rPr lang="it-IT" sz="1100" i="1" dirty="0">
                <a:latin typeface="Montserrat"/>
                <a:cs typeface="Montserrat"/>
              </a:rPr>
              <a:t>Per ogni Laboratorio inserisci tutte e due o tre le sezioni in ordine di preferenza</a:t>
            </a:r>
            <a:endParaRPr sz="1100" i="1" dirty="0">
              <a:latin typeface="Montserrat"/>
              <a:cs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3726342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000490" cy="6120130"/>
          </a:xfrm>
          <a:custGeom>
            <a:avLst/>
            <a:gdLst/>
            <a:ahLst/>
            <a:cxnLst/>
            <a:rect l="l" t="t" r="r" b="b"/>
            <a:pathLst>
              <a:path w="9000490" h="6120130">
                <a:moveTo>
                  <a:pt x="9000007" y="0"/>
                </a:moveTo>
                <a:lnTo>
                  <a:pt x="0" y="0"/>
                </a:lnTo>
                <a:lnTo>
                  <a:pt x="0" y="6120003"/>
                </a:lnTo>
                <a:lnTo>
                  <a:pt x="9000007" y="6120003"/>
                </a:lnTo>
                <a:lnTo>
                  <a:pt x="9000007" y="0"/>
                </a:lnTo>
                <a:close/>
              </a:path>
            </a:pathLst>
          </a:custGeom>
          <a:solidFill>
            <a:srgbClr val="D81056"/>
          </a:solidFill>
        </p:spPr>
        <p:txBody>
          <a:bodyPr wrap="square" lIns="0" tIns="0" rIns="0" bIns="0" rtlCol="0"/>
          <a:lstStyle/>
          <a:p>
            <a:endParaRPr>
              <a:solidFill>
                <a:srgbClr val="D81056"/>
              </a:solidFill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048746" y="0"/>
            <a:ext cx="7951470" cy="6120130"/>
            <a:chOff x="1048746" y="0"/>
            <a:chExt cx="7951470" cy="6120130"/>
          </a:xfrm>
        </p:grpSpPr>
        <p:sp>
          <p:nvSpPr>
            <p:cNvPr id="4" name="object 4"/>
            <p:cNvSpPr/>
            <p:nvPr/>
          </p:nvSpPr>
          <p:spPr>
            <a:xfrm>
              <a:off x="1048740" y="0"/>
              <a:ext cx="7951470" cy="6120130"/>
            </a:xfrm>
            <a:custGeom>
              <a:avLst/>
              <a:gdLst/>
              <a:ahLst/>
              <a:cxnLst/>
              <a:rect l="l" t="t" r="r" b="b"/>
              <a:pathLst>
                <a:path w="7951470" h="6120130">
                  <a:moveTo>
                    <a:pt x="4223067" y="2350884"/>
                  </a:moveTo>
                  <a:lnTo>
                    <a:pt x="4208970" y="2287765"/>
                  </a:lnTo>
                  <a:lnTo>
                    <a:pt x="4155770" y="2242820"/>
                  </a:lnTo>
                  <a:lnTo>
                    <a:pt x="1895284" y="1329524"/>
                  </a:lnTo>
                  <a:lnTo>
                    <a:pt x="1859089" y="1321168"/>
                  </a:lnTo>
                  <a:lnTo>
                    <a:pt x="1825879" y="1324940"/>
                  </a:lnTo>
                  <a:lnTo>
                    <a:pt x="1771865" y="1360525"/>
                  </a:lnTo>
                  <a:lnTo>
                    <a:pt x="1740027" y="1419644"/>
                  </a:lnTo>
                  <a:lnTo>
                    <a:pt x="1734527" y="1452803"/>
                  </a:lnTo>
                  <a:lnTo>
                    <a:pt x="1737118" y="1485582"/>
                  </a:lnTo>
                  <a:lnTo>
                    <a:pt x="1769922" y="1541703"/>
                  </a:lnTo>
                  <a:lnTo>
                    <a:pt x="4062298" y="2474150"/>
                  </a:lnTo>
                  <a:lnTo>
                    <a:pt x="4098506" y="2482507"/>
                  </a:lnTo>
                  <a:lnTo>
                    <a:pt x="4131703" y="2478735"/>
                  </a:lnTo>
                  <a:lnTo>
                    <a:pt x="4185729" y="2443149"/>
                  </a:lnTo>
                  <a:lnTo>
                    <a:pt x="4217568" y="2384044"/>
                  </a:lnTo>
                  <a:lnTo>
                    <a:pt x="4223067" y="2350884"/>
                  </a:lnTo>
                  <a:close/>
                </a:path>
                <a:path w="7951470" h="6120130">
                  <a:moveTo>
                    <a:pt x="4616424" y="1377289"/>
                  </a:moveTo>
                  <a:lnTo>
                    <a:pt x="4602327" y="1314183"/>
                  </a:lnTo>
                  <a:lnTo>
                    <a:pt x="4549127" y="1269238"/>
                  </a:lnTo>
                  <a:lnTo>
                    <a:pt x="2288641" y="355942"/>
                  </a:lnTo>
                  <a:lnTo>
                    <a:pt x="2252434" y="347586"/>
                  </a:lnTo>
                  <a:lnTo>
                    <a:pt x="2219236" y="351345"/>
                  </a:lnTo>
                  <a:lnTo>
                    <a:pt x="2165223" y="386943"/>
                  </a:lnTo>
                  <a:lnTo>
                    <a:pt x="2133384" y="446049"/>
                  </a:lnTo>
                  <a:lnTo>
                    <a:pt x="2127885" y="479221"/>
                  </a:lnTo>
                  <a:lnTo>
                    <a:pt x="2130475" y="512000"/>
                  </a:lnTo>
                  <a:lnTo>
                    <a:pt x="2163280" y="568121"/>
                  </a:lnTo>
                  <a:lnTo>
                    <a:pt x="4455655" y="1500568"/>
                  </a:lnTo>
                  <a:lnTo>
                    <a:pt x="4491863" y="1508925"/>
                  </a:lnTo>
                  <a:lnTo>
                    <a:pt x="4525061" y="1505153"/>
                  </a:lnTo>
                  <a:lnTo>
                    <a:pt x="4579074" y="1469567"/>
                  </a:lnTo>
                  <a:lnTo>
                    <a:pt x="4610925" y="1410449"/>
                  </a:lnTo>
                  <a:lnTo>
                    <a:pt x="4616424" y="1377289"/>
                  </a:lnTo>
                  <a:close/>
                </a:path>
                <a:path w="7951470" h="6120130">
                  <a:moveTo>
                    <a:pt x="5009769" y="403707"/>
                  </a:moveTo>
                  <a:lnTo>
                    <a:pt x="4995672" y="340601"/>
                  </a:lnTo>
                  <a:lnTo>
                    <a:pt x="4942471" y="295656"/>
                  </a:lnTo>
                  <a:lnTo>
                    <a:pt x="4210710" y="0"/>
                  </a:lnTo>
                  <a:lnTo>
                    <a:pt x="3544684" y="0"/>
                  </a:lnTo>
                  <a:lnTo>
                    <a:pt x="4848999" y="526986"/>
                  </a:lnTo>
                  <a:lnTo>
                    <a:pt x="4885207" y="535343"/>
                  </a:lnTo>
                  <a:lnTo>
                    <a:pt x="4918418" y="531571"/>
                  </a:lnTo>
                  <a:lnTo>
                    <a:pt x="4972431" y="495973"/>
                  </a:lnTo>
                  <a:lnTo>
                    <a:pt x="5004282" y="436867"/>
                  </a:lnTo>
                  <a:lnTo>
                    <a:pt x="5009769" y="403707"/>
                  </a:lnTo>
                  <a:close/>
                </a:path>
                <a:path w="7951470" h="6120130">
                  <a:moveTo>
                    <a:pt x="7951241" y="0"/>
                  </a:moveTo>
                  <a:lnTo>
                    <a:pt x="7786103" y="0"/>
                  </a:lnTo>
                  <a:lnTo>
                    <a:pt x="5327916" y="6084240"/>
                  </a:lnTo>
                  <a:lnTo>
                    <a:pt x="5181587" y="5818581"/>
                  </a:lnTo>
                  <a:lnTo>
                    <a:pt x="5070005" y="5616016"/>
                  </a:lnTo>
                  <a:lnTo>
                    <a:pt x="4994021" y="5478272"/>
                  </a:lnTo>
                  <a:lnTo>
                    <a:pt x="4964811" y="5444782"/>
                  </a:lnTo>
                  <a:lnTo>
                    <a:pt x="4923244" y="5420880"/>
                  </a:lnTo>
                  <a:lnTo>
                    <a:pt x="4876711" y="5409362"/>
                  </a:lnTo>
                  <a:lnTo>
                    <a:pt x="4832591" y="5413045"/>
                  </a:lnTo>
                  <a:lnTo>
                    <a:pt x="4165828" y="5616016"/>
                  </a:lnTo>
                  <a:lnTo>
                    <a:pt x="4623041" y="4484344"/>
                  </a:lnTo>
                  <a:lnTo>
                    <a:pt x="6434836" y="0"/>
                  </a:lnTo>
                  <a:lnTo>
                    <a:pt x="6062726" y="0"/>
                  </a:lnTo>
                  <a:lnTo>
                    <a:pt x="4250944" y="4484344"/>
                  </a:lnTo>
                  <a:lnTo>
                    <a:pt x="402907" y="2929636"/>
                  </a:lnTo>
                  <a:lnTo>
                    <a:pt x="1586547" y="0"/>
                  </a:lnTo>
                  <a:lnTo>
                    <a:pt x="1214437" y="0"/>
                  </a:lnTo>
                  <a:lnTo>
                    <a:pt x="12865" y="2974035"/>
                  </a:lnTo>
                  <a:lnTo>
                    <a:pt x="304" y="3021888"/>
                  </a:lnTo>
                  <a:lnTo>
                    <a:pt x="0" y="3069806"/>
                  </a:lnTo>
                  <a:lnTo>
                    <a:pt x="11023" y="3115297"/>
                  </a:lnTo>
                  <a:lnTo>
                    <a:pt x="32435" y="3155861"/>
                  </a:lnTo>
                  <a:lnTo>
                    <a:pt x="63309" y="3189033"/>
                  </a:lnTo>
                  <a:lnTo>
                    <a:pt x="102717" y="3212325"/>
                  </a:lnTo>
                  <a:lnTo>
                    <a:pt x="4110634" y="4831626"/>
                  </a:lnTo>
                  <a:lnTo>
                    <a:pt x="3706749" y="5831268"/>
                  </a:lnTo>
                  <a:lnTo>
                    <a:pt x="3695687" y="5872861"/>
                  </a:lnTo>
                  <a:lnTo>
                    <a:pt x="3694417" y="5915812"/>
                  </a:lnTo>
                  <a:lnTo>
                    <a:pt x="3702100" y="5958014"/>
                  </a:lnTo>
                  <a:lnTo>
                    <a:pt x="3717823" y="5997384"/>
                  </a:lnTo>
                  <a:lnTo>
                    <a:pt x="3740747" y="6031827"/>
                  </a:lnTo>
                  <a:lnTo>
                    <a:pt x="3769995" y="6059233"/>
                  </a:lnTo>
                  <a:lnTo>
                    <a:pt x="3804678" y="6077509"/>
                  </a:lnTo>
                  <a:lnTo>
                    <a:pt x="3843947" y="6084570"/>
                  </a:lnTo>
                  <a:lnTo>
                    <a:pt x="3886936" y="6078309"/>
                  </a:lnTo>
                  <a:lnTo>
                    <a:pt x="4666983" y="5841085"/>
                  </a:lnTo>
                  <a:lnTo>
                    <a:pt x="4689907" y="5834926"/>
                  </a:lnTo>
                  <a:lnTo>
                    <a:pt x="4715383" y="5829262"/>
                  </a:lnTo>
                  <a:lnTo>
                    <a:pt x="4767821" y="5818581"/>
                  </a:lnTo>
                  <a:lnTo>
                    <a:pt x="4776482" y="5831497"/>
                  </a:lnTo>
                  <a:lnTo>
                    <a:pt x="4784534" y="5844489"/>
                  </a:lnTo>
                  <a:lnTo>
                    <a:pt x="4791672" y="5857303"/>
                  </a:lnTo>
                  <a:lnTo>
                    <a:pt x="4797628" y="5869660"/>
                  </a:lnTo>
                  <a:lnTo>
                    <a:pt x="4817440" y="5912967"/>
                  </a:lnTo>
                  <a:lnTo>
                    <a:pt x="4839246" y="5955423"/>
                  </a:lnTo>
                  <a:lnTo>
                    <a:pt x="4862614" y="5997448"/>
                  </a:lnTo>
                  <a:lnTo>
                    <a:pt x="4886884" y="6039028"/>
                  </a:lnTo>
                  <a:lnTo>
                    <a:pt x="4911445" y="6080303"/>
                  </a:lnTo>
                  <a:lnTo>
                    <a:pt x="4934902" y="6120003"/>
                  </a:lnTo>
                  <a:lnTo>
                    <a:pt x="5685561" y="6120003"/>
                  </a:lnTo>
                  <a:lnTo>
                    <a:pt x="5700014" y="6084240"/>
                  </a:lnTo>
                  <a:lnTo>
                    <a:pt x="5912053" y="5559437"/>
                  </a:lnTo>
                  <a:lnTo>
                    <a:pt x="7299528" y="6120003"/>
                  </a:lnTo>
                  <a:lnTo>
                    <a:pt x="7951241" y="6120003"/>
                  </a:lnTo>
                  <a:lnTo>
                    <a:pt x="7951241" y="5979363"/>
                  </a:lnTo>
                  <a:lnTo>
                    <a:pt x="6911873" y="5559437"/>
                  </a:lnTo>
                  <a:lnTo>
                    <a:pt x="6052363" y="5212169"/>
                  </a:lnTo>
                  <a:lnTo>
                    <a:pt x="7951241" y="512241"/>
                  </a:lnTo>
                  <a:lnTo>
                    <a:pt x="7951241" y="0"/>
                  </a:lnTo>
                  <a:close/>
                </a:path>
              </a:pathLst>
            </a:custGeom>
            <a:solidFill>
              <a:srgbClr val="2126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913368" y="2671354"/>
              <a:ext cx="86626" cy="241516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8520012" y="3638949"/>
              <a:ext cx="480059" cy="407034"/>
            </a:xfrm>
            <a:custGeom>
              <a:avLst/>
              <a:gdLst/>
              <a:ahLst/>
              <a:cxnLst/>
              <a:rect l="l" t="t" r="r" b="b"/>
              <a:pathLst>
                <a:path w="480059" h="407035">
                  <a:moveTo>
                    <a:pt x="124545" y="0"/>
                  </a:moveTo>
                  <a:lnTo>
                    <a:pt x="61994" y="17587"/>
                  </a:lnTo>
                  <a:lnTo>
                    <a:pt x="18223" y="67025"/>
                  </a:lnTo>
                  <a:lnTo>
                    <a:pt x="0" y="131639"/>
                  </a:lnTo>
                  <a:lnTo>
                    <a:pt x="2584" y="164425"/>
                  </a:lnTo>
                  <a:lnTo>
                    <a:pt x="14094" y="194753"/>
                  </a:lnTo>
                  <a:lnTo>
                    <a:pt x="35375" y="220536"/>
                  </a:lnTo>
                  <a:lnTo>
                    <a:pt x="67275" y="239692"/>
                  </a:lnTo>
                  <a:lnTo>
                    <a:pt x="479981" y="406434"/>
                  </a:lnTo>
                  <a:lnTo>
                    <a:pt x="479981" y="137339"/>
                  </a:lnTo>
                  <a:lnTo>
                    <a:pt x="160747" y="8361"/>
                  </a:lnTo>
                  <a:lnTo>
                    <a:pt x="124545" y="0"/>
                  </a:lnTo>
                  <a:close/>
                </a:path>
              </a:pathLst>
            </a:custGeom>
            <a:solidFill>
              <a:srgbClr val="2126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045700" y="853553"/>
            <a:ext cx="5971050" cy="27828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18130" algn="l"/>
              </a:tabLst>
            </a:pPr>
            <a:r>
              <a:rPr lang="it-IT" sz="9000" spc="-10" dirty="0">
                <a:solidFill>
                  <a:srgbClr val="FFFFFF"/>
                </a:solidFill>
              </a:rPr>
              <a:t>Laboratori 3° anno</a:t>
            </a:r>
            <a:endParaRPr sz="9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949</TotalTime>
  <Words>1241</Words>
  <Application>Microsoft Office PowerPoint</Application>
  <PresentationFormat>Personalizzato</PresentationFormat>
  <Paragraphs>377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7" baseType="lpstr">
      <vt:lpstr>Bebas Neue</vt:lpstr>
      <vt:lpstr>Calibri</vt:lpstr>
      <vt:lpstr>Montserrat</vt:lpstr>
      <vt:lpstr>Office Theme</vt:lpstr>
      <vt:lpstr>Calendario presentazioni e Programmi Laboratori a scelta</vt:lpstr>
      <vt:lpstr>INTRODUZIONE</vt:lpstr>
      <vt:lpstr>OFFERTA LABORATORI A SCELTA</vt:lpstr>
      <vt:lpstr>Calendario presentazioni e Programmi Laboratori  2° anno</vt:lpstr>
      <vt:lpstr>DESIGN DELLA COMUNICAZIONE 2° anno Presentazione del Piano degli studi dal 28 agosto al 9 settembre</vt:lpstr>
      <vt:lpstr>DESIGN DEL PRODOTTO INDUSTRIALE 2° anno Presentazione del Piano degli studi dal 28 agosto al 9 settembre</vt:lpstr>
      <vt:lpstr>DESIGN DEGLI INTERNI 2° anno Presentazione del Piano degli studi dal 28 agosto al 9 settembre</vt:lpstr>
      <vt:lpstr>DESIGN DELLA MODA 2° anno Presentazione del Piano degli studi dal 28 agosto al 9 settembre</vt:lpstr>
      <vt:lpstr>Laboratori 3° anno</vt:lpstr>
      <vt:lpstr>DESIGN DELLA COMUNICAZIONE 3° anno Presentazione del Piano degli studi dal 28 agosto al 9 settembre</vt:lpstr>
      <vt:lpstr>DESIGN DEL PRODOTTO INDUSTRIALE 3° anno Presentazione del Piano degli studi dal 28 agosto al 9 settembre</vt:lpstr>
      <vt:lpstr>DESIGN DEGLI INTERNI 3° anno Presentazione del Piano degli studi dal 28 agosto al 9 settembre</vt:lpstr>
      <vt:lpstr>DESIGN DELLA MODA 3° anno Presentazione del Piano degli studi dal 28 agosto al 9 settembre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GUIDA AGLI INSEGNAMENTI A SCELTA</dc:title>
  <dc:creator>Gloria Sironi</dc:creator>
  <cp:lastModifiedBy>Gloria Sironi</cp:lastModifiedBy>
  <cp:revision>72</cp:revision>
  <dcterms:created xsi:type="dcterms:W3CDTF">2022-06-17T14:39:37Z</dcterms:created>
  <dcterms:modified xsi:type="dcterms:W3CDTF">2024-08-01T09:10:50Z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2022-06-17T00:00:00Z</vt:filetime>
  </property>
  <property fmtid="{D5CDD505-2E9C-101B-9397-08002B2CF9AE}" pid="3" name="Creator">
    <vt:lpwstr>Adobe InDesign 17.3 (Macintosh)</vt:lpwstr>
  </property>
  <property fmtid="{D5CDD505-2E9C-101B-9397-08002B2CF9AE}" pid="4" name="LastSaved">
    <vt:filetime>2022-06-17T00:00:00Z</vt:filetime>
  </property>
</Properties>
</file>